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4"/>
  </p:sldMasterIdLst>
  <p:notesMasterIdLst>
    <p:notesMasterId r:id="rId16"/>
  </p:notesMasterIdLst>
  <p:sldIdLst>
    <p:sldId id="670" r:id="rId5"/>
    <p:sldId id="682" r:id="rId6"/>
    <p:sldId id="681" r:id="rId7"/>
    <p:sldId id="683" r:id="rId8"/>
    <p:sldId id="672" r:id="rId9"/>
    <p:sldId id="673" r:id="rId10"/>
    <p:sldId id="679" r:id="rId11"/>
    <p:sldId id="675" r:id="rId12"/>
    <p:sldId id="676" r:id="rId13"/>
    <p:sldId id="677" r:id="rId14"/>
    <p:sldId id="678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773037-95FC-22F9-7610-1BC6EB5B4A2B}" v="836" dt="2023-06-06T05:38:01.277"/>
    <p1510:client id="{3BA8DB8D-A1B0-4CBE-AA85-1FBE2AAD4F4A}" v="1825" dt="2023-06-06T06:19:30.106"/>
    <p1510:client id="{8701C9C0-11AF-47EF-A108-A35A22F1ACB6}" v="38" dt="2023-06-06T05:18:01.2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99309-528B-4081-A334-CF849C219B7C}" type="datetimeFigureOut">
              <a:rPr lang="fi-FI" smtClean="0"/>
              <a:t>8.6.2023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F9E26-DA20-4180-B55E-9B98368EB5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8248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12.6.2023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Kainuun hyvinvointialue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312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12.6.2023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Kainuun hyvinvointialue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008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3129" y="838427"/>
            <a:ext cx="7824322" cy="2852737"/>
          </a:xfrm>
        </p:spPr>
        <p:txBody>
          <a:bodyPr anchor="b">
            <a:normAutofit/>
          </a:bodyPr>
          <a:lstStyle>
            <a:lvl1pPr>
              <a:defRPr sz="4000" b="1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3129" y="4065030"/>
            <a:ext cx="782432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12.6.2023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Kainuun hyvinvointialue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223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18" y="1825625"/>
            <a:ext cx="366656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5944" y="1825625"/>
            <a:ext cx="4038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12.6.2023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Kainuun hyvinvointialue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371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576" y="365127"/>
            <a:ext cx="8961812" cy="1325563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2821" y="1681163"/>
            <a:ext cx="360400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2823" y="2505075"/>
            <a:ext cx="360400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57247" y="1681163"/>
            <a:ext cx="37981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64823" y="2505075"/>
            <a:ext cx="3690565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12.6.2023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Kainuun hyvinvointialue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602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12.6.2023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Kainuun hyvinvointialue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531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12.6.2023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Kainuun hyvinvointialue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030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12.6.2023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Kainuun hyvinvointialue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805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12.6.2023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Kainuun hyvinvointialue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633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01E51EC6-65A7-4AFD-B9BC-440CC785375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21" y="4845418"/>
            <a:ext cx="1905000" cy="190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4202" y="320675"/>
            <a:ext cx="78204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4202" y="1760311"/>
            <a:ext cx="86912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34202" y="64136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12.6.2023</a:t>
            </a:r>
          </a:p>
        </p:txBody>
      </p:sp>
      <p:pic>
        <p:nvPicPr>
          <p:cNvPr id="7" name="Kuva 6" descr="Kuva, joka sisältää kohteen kevyt&#10;&#10;Kuvaus luotu automaattisesti">
            <a:extLst>
              <a:ext uri="{FF2B5EF4-FFF2-40B4-BE49-F238E27FC236}">
                <a16:creationId xmlns:a16="http://schemas.microsoft.com/office/drawing/2014/main" id="{0F142469-9CCE-4C7E-B880-AA2E2FEE6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0" t="11900" b="11900"/>
          <a:stretch/>
        </p:blipFill>
        <p:spPr>
          <a:xfrm>
            <a:off x="0" y="0"/>
            <a:ext cx="222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0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EB081B-7855-4F88-A2DA-08A701E99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201" y="320674"/>
            <a:ext cx="8569675" cy="3254863"/>
          </a:xfrm>
        </p:spPr>
        <p:txBody>
          <a:bodyPr>
            <a:normAutofit fontScale="90000"/>
          </a:bodyPr>
          <a:lstStyle/>
          <a:p>
            <a:pPr algn="ctr"/>
            <a:br>
              <a:rPr lang="fi-FI" dirty="0"/>
            </a:br>
            <a:br>
              <a:rPr lang="fi-FI" dirty="0"/>
            </a:br>
            <a:r>
              <a:rPr lang="fi-FI" sz="4800" dirty="0"/>
              <a:t>Talouden seurantaraportti</a:t>
            </a:r>
            <a:br>
              <a:rPr lang="fi-FI" sz="4800" dirty="0"/>
            </a:br>
            <a:r>
              <a:rPr lang="fi-FI" sz="4800" dirty="0"/>
              <a:t>1.1.-30.4.2023</a:t>
            </a:r>
            <a:br>
              <a:rPr lang="fi-FI" sz="4800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8BB86D-F5BA-4681-8BB4-7A82D1A9C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202" y="3428999"/>
            <a:ext cx="8691282" cy="26826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i-FI" sz="3600" dirty="0"/>
          </a:p>
          <a:p>
            <a:pPr marL="0" indent="0" algn="ctr">
              <a:buNone/>
            </a:pPr>
            <a:endParaRPr lang="fi-FI" sz="4800" dirty="0"/>
          </a:p>
          <a:p>
            <a:pPr marL="0" indent="0" algn="ctr">
              <a:buNone/>
            </a:pPr>
            <a:r>
              <a:rPr lang="fi-FI" sz="4000" dirty="0"/>
              <a:t>Aluehallitus </a:t>
            </a:r>
          </a:p>
          <a:p>
            <a:pPr marL="0" indent="0" algn="ctr">
              <a:buNone/>
            </a:pPr>
            <a:r>
              <a:rPr lang="fi-FI" sz="3200" dirty="0"/>
              <a:t>12.6.2023</a:t>
            </a:r>
          </a:p>
          <a:p>
            <a:pPr marL="0" indent="0" algn="ctr">
              <a:buNone/>
            </a:pPr>
            <a:endParaRPr lang="fi-FI" sz="3600" dirty="0"/>
          </a:p>
          <a:p>
            <a:pPr marL="0" indent="0" algn="ctr">
              <a:buNone/>
            </a:pPr>
            <a:endParaRPr lang="fi-FI" sz="36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FF3451-080B-43D3-AA48-5BC012FA7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12.6.2023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6D6534A-A18D-44F0-8FA4-B7788BB7B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Kainuun hyvinvointialue </a:t>
            </a:r>
          </a:p>
        </p:txBody>
      </p:sp>
    </p:spTree>
    <p:extLst>
      <p:ext uri="{BB962C8B-B14F-4D97-AF65-F5344CB8AC3E}">
        <p14:creationId xmlns:p14="http://schemas.microsoft.com/office/powerpoint/2010/main" val="3156354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43E2E4-E67B-4E0A-B783-5A2842CFF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>
                <a:cs typeface="Arial"/>
              </a:rPr>
              <a:t>HTV2 toteuma 1-4/2023</a:t>
            </a:r>
            <a:endParaRPr lang="fi-FI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CF230FA7-11E4-4386-95FE-82358F65C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4580" y="1534270"/>
            <a:ext cx="7170048" cy="4879343"/>
          </a:xfr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7D8014-C27C-4912-BC1D-FC678A581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12.6.2023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CA27BB8-1A06-452E-907F-DEBA4A68E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Kainuun hyvinvointialue </a:t>
            </a:r>
          </a:p>
        </p:txBody>
      </p:sp>
    </p:spTree>
    <p:extLst>
      <p:ext uri="{BB962C8B-B14F-4D97-AF65-F5344CB8AC3E}">
        <p14:creationId xmlns:p14="http://schemas.microsoft.com/office/powerpoint/2010/main" val="2717430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5B0E8D-595E-4C47-8D7D-E18F5036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i-FI" sz="3600"/>
              <a:t>Yliopistosairaala ostot Sote </a:t>
            </a:r>
            <a:br>
              <a:rPr lang="fi-FI" sz="3600"/>
            </a:br>
            <a:r>
              <a:rPr lang="fi-FI" sz="3600"/>
              <a:t>1-4/2022 ja Kainuun hyvinvointialue</a:t>
            </a:r>
            <a:br>
              <a:rPr lang="fi-FI" sz="3600"/>
            </a:br>
            <a:r>
              <a:rPr lang="fi-FI" sz="3600"/>
              <a:t>1-4/2023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3A240535-7218-45AD-8F00-06CE165CF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9348" y="1703500"/>
            <a:ext cx="7931019" cy="1914792"/>
          </a:xfr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E3BBD1-F938-4730-8A8F-41B0F1198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12.6.2023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059DF3A-D79A-4E81-A6E3-9A379564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Kainuun hyvinvointialue 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C215A45-73DD-431D-827B-B659AF96D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348" y="3835052"/>
            <a:ext cx="7931019" cy="19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87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C132F3-C282-44E4-B2DA-78CBBADD0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3600" b="1"/>
              <a:t>Kainuun hyvinvointialue 1-4/2023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BAB7DF-3847-406B-AAFE-7682D0484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12.6.2023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2175A86-D3CC-4D19-A287-D4E86ADD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Kainuun hyvinvointialue </a:t>
            </a:r>
          </a:p>
        </p:txBody>
      </p:sp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7A10F71F-92FF-46AD-992A-3F87FC9BF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2270" y="1287624"/>
            <a:ext cx="8966718" cy="5011466"/>
          </a:xfrm>
        </p:spPr>
      </p:pic>
    </p:spTree>
    <p:extLst>
      <p:ext uri="{BB962C8B-B14F-4D97-AF65-F5344CB8AC3E}">
        <p14:creationId xmlns:p14="http://schemas.microsoft.com/office/powerpoint/2010/main" val="238190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D36142-4B15-4736-B3C6-CFBBDF4D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202" y="320675"/>
            <a:ext cx="7820426" cy="1325563"/>
          </a:xfrm>
        </p:spPr>
        <p:txBody>
          <a:bodyPr anchor="ctr">
            <a:normAutofit/>
          </a:bodyPr>
          <a:lstStyle/>
          <a:p>
            <a:pPr algn="ctr"/>
            <a:r>
              <a:rPr lang="fi-FI" sz="3200"/>
              <a:t>Hyvinvointialueen hallinto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10BC4C7-6AFB-7966-BC0D-DD02F5B08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15944" y="1301132"/>
            <a:ext cx="4038600" cy="48758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err="1">
                <a:cs typeface="Arial"/>
              </a:rPr>
              <a:t>Poikkeamat</a:t>
            </a:r>
            <a:r>
              <a:rPr lang="en-US">
                <a:cs typeface="Arial"/>
              </a:rPr>
              <a:t> 1-4/2023</a:t>
            </a:r>
          </a:p>
          <a:p>
            <a:r>
              <a:rPr lang="en-US" sz="1200" err="1">
                <a:cs typeface="Arial"/>
              </a:rPr>
              <a:t>Henkilöstökulut</a:t>
            </a:r>
            <a:r>
              <a:rPr lang="en-US" sz="1200">
                <a:cs typeface="Arial"/>
              </a:rPr>
              <a:t>; </a:t>
            </a:r>
            <a:r>
              <a:rPr lang="en-US" sz="1200" err="1">
                <a:cs typeface="Arial"/>
              </a:rPr>
              <a:t>nousua</a:t>
            </a:r>
            <a:r>
              <a:rPr lang="en-US" sz="1200">
                <a:cs typeface="Arial"/>
              </a:rPr>
              <a:t> TA 2023 </a:t>
            </a:r>
            <a:r>
              <a:rPr lang="en-US" sz="1200" err="1">
                <a:cs typeface="Arial"/>
              </a:rPr>
              <a:t>verrattuna</a:t>
            </a:r>
            <a:endParaRPr lang="en-US" sz="1200">
              <a:cs typeface="Arial"/>
            </a:endParaRPr>
          </a:p>
          <a:p>
            <a:r>
              <a:rPr lang="en-US" sz="1200" err="1">
                <a:cs typeface="Arial"/>
              </a:rPr>
              <a:t>Palvelujen</a:t>
            </a:r>
            <a:r>
              <a:rPr lang="en-US" sz="1200">
                <a:cs typeface="Arial"/>
              </a:rPr>
              <a:t> ostot; </a:t>
            </a:r>
            <a:r>
              <a:rPr lang="en-US" sz="1200" err="1">
                <a:cs typeface="Arial"/>
              </a:rPr>
              <a:t>nousua</a:t>
            </a:r>
            <a:r>
              <a:rPr lang="en-US" sz="1200">
                <a:cs typeface="Arial"/>
              </a:rPr>
              <a:t> TA 2023 </a:t>
            </a:r>
            <a:r>
              <a:rPr lang="en-US" sz="1200" err="1">
                <a:cs typeface="Arial"/>
              </a:rPr>
              <a:t>verrattuna</a:t>
            </a:r>
            <a:endParaRPr lang="en-US" sz="1200">
              <a:cs typeface="Arial"/>
            </a:endParaRPr>
          </a:p>
          <a:p>
            <a:r>
              <a:rPr lang="en-US" sz="1200" err="1">
                <a:cs typeface="Arial"/>
              </a:rPr>
              <a:t>Aineet</a:t>
            </a:r>
            <a:r>
              <a:rPr lang="en-US" sz="1200">
                <a:cs typeface="Arial"/>
              </a:rPr>
              <a:t>, </a:t>
            </a:r>
            <a:r>
              <a:rPr lang="en-US" sz="1200" err="1">
                <a:cs typeface="Arial"/>
              </a:rPr>
              <a:t>tarvikkeet</a:t>
            </a:r>
            <a:r>
              <a:rPr lang="en-US" sz="1200">
                <a:cs typeface="Arial"/>
              </a:rPr>
              <a:t> ja </a:t>
            </a:r>
            <a:r>
              <a:rPr lang="en-US" sz="1200" err="1">
                <a:cs typeface="Arial"/>
              </a:rPr>
              <a:t>tavarat</a:t>
            </a:r>
            <a:r>
              <a:rPr lang="en-US" sz="1200">
                <a:cs typeface="Arial"/>
              </a:rPr>
              <a:t>; </a:t>
            </a:r>
            <a:r>
              <a:rPr lang="en-US" sz="1200" err="1">
                <a:cs typeface="Arial"/>
              </a:rPr>
              <a:t>nousua</a:t>
            </a:r>
            <a:r>
              <a:rPr lang="en-US" sz="1200">
                <a:cs typeface="Arial"/>
              </a:rPr>
              <a:t> TA 2023 </a:t>
            </a:r>
            <a:r>
              <a:rPr lang="en-US" sz="1200" err="1">
                <a:cs typeface="Arial"/>
              </a:rPr>
              <a:t>verrattuna</a:t>
            </a:r>
            <a:endParaRPr lang="en-US" sz="1200">
              <a:cs typeface="Arial"/>
            </a:endParaRPr>
          </a:p>
          <a:p>
            <a:r>
              <a:rPr lang="en-US" sz="1200" err="1">
                <a:cs typeface="Arial"/>
              </a:rPr>
              <a:t>Avustukset</a:t>
            </a:r>
            <a:r>
              <a:rPr lang="en-US" sz="1200">
                <a:cs typeface="Arial"/>
              </a:rPr>
              <a:t>; </a:t>
            </a:r>
            <a:r>
              <a:rPr lang="en-US" sz="1200" err="1">
                <a:cs typeface="Arial"/>
              </a:rPr>
              <a:t>nousua</a:t>
            </a:r>
            <a:r>
              <a:rPr lang="en-US" sz="1200">
                <a:cs typeface="Arial"/>
              </a:rPr>
              <a:t> TA 2023 </a:t>
            </a:r>
            <a:r>
              <a:rPr lang="en-US" sz="1200" err="1">
                <a:cs typeface="Arial"/>
              </a:rPr>
              <a:t>verrattuna</a:t>
            </a:r>
            <a:endParaRPr lang="en-US" sz="1200">
              <a:cs typeface="Arial"/>
            </a:endParaRPr>
          </a:p>
          <a:p>
            <a:r>
              <a:rPr lang="en-US" sz="1200">
                <a:cs typeface="Arial"/>
              </a:rPr>
              <a:t>Muut </a:t>
            </a:r>
            <a:r>
              <a:rPr lang="en-US" sz="1200" err="1">
                <a:cs typeface="Arial"/>
              </a:rPr>
              <a:t>toimintakulut</a:t>
            </a:r>
            <a:r>
              <a:rPr lang="en-US" sz="1200">
                <a:cs typeface="Arial"/>
              </a:rPr>
              <a:t>; </a:t>
            </a:r>
            <a:r>
              <a:rPr lang="en-US" sz="1200" err="1">
                <a:cs typeface="Arial"/>
              </a:rPr>
              <a:t>nousua</a:t>
            </a:r>
            <a:r>
              <a:rPr lang="en-US" sz="1200">
                <a:cs typeface="Arial"/>
              </a:rPr>
              <a:t> TA 2023 </a:t>
            </a:r>
            <a:r>
              <a:rPr lang="en-US" sz="1200" err="1">
                <a:cs typeface="Arial"/>
              </a:rPr>
              <a:t>verrattuna</a:t>
            </a:r>
            <a:endParaRPr lang="en-US" sz="1200">
              <a:cs typeface="Arial"/>
            </a:endParaRPr>
          </a:p>
          <a:p>
            <a:r>
              <a:rPr lang="en-US" sz="1200" err="1">
                <a:cs typeface="Arial"/>
              </a:rPr>
              <a:t>Henkilöstökulut</a:t>
            </a:r>
            <a:r>
              <a:rPr lang="en-US" sz="1200">
                <a:cs typeface="Arial"/>
              </a:rPr>
              <a:t>; </a:t>
            </a:r>
            <a:r>
              <a:rPr lang="en-US" sz="1200" err="1">
                <a:cs typeface="Arial"/>
              </a:rPr>
              <a:t>hyvinvointialueen</a:t>
            </a:r>
            <a:r>
              <a:rPr lang="en-US" sz="1200">
                <a:cs typeface="Arial"/>
              </a:rPr>
              <a:t> </a:t>
            </a:r>
            <a:r>
              <a:rPr lang="en-US" sz="1200" err="1">
                <a:cs typeface="Arial"/>
              </a:rPr>
              <a:t>johtajan</a:t>
            </a:r>
            <a:r>
              <a:rPr lang="en-US" sz="1200">
                <a:cs typeface="Arial"/>
              </a:rPr>
              <a:t> </a:t>
            </a:r>
            <a:r>
              <a:rPr lang="en-US" sz="1200" err="1">
                <a:cs typeface="Arial"/>
              </a:rPr>
              <a:t>palkkakulut</a:t>
            </a:r>
            <a:r>
              <a:rPr lang="en-US" sz="1200">
                <a:cs typeface="Arial"/>
              </a:rPr>
              <a:t> </a:t>
            </a:r>
            <a:r>
              <a:rPr lang="en-US" sz="1200" err="1">
                <a:cs typeface="Arial"/>
              </a:rPr>
              <a:t>väärällä</a:t>
            </a:r>
            <a:r>
              <a:rPr lang="en-US" sz="1200">
                <a:cs typeface="Arial"/>
              </a:rPr>
              <a:t> </a:t>
            </a:r>
            <a:r>
              <a:rPr lang="en-US" sz="1200" err="1">
                <a:cs typeface="Arial"/>
              </a:rPr>
              <a:t>yksiköllä</a:t>
            </a:r>
            <a:endParaRPr lang="en-US" sz="1200">
              <a:cs typeface="Arial"/>
            </a:endParaRPr>
          </a:p>
          <a:p>
            <a:r>
              <a:rPr lang="en-US" sz="1200" err="1">
                <a:cs typeface="Arial"/>
              </a:rPr>
              <a:t>Palvelujen</a:t>
            </a:r>
            <a:r>
              <a:rPr lang="en-US" sz="1200">
                <a:cs typeface="Arial"/>
              </a:rPr>
              <a:t> ostot; </a:t>
            </a:r>
            <a:r>
              <a:rPr lang="en-US" sz="1200" err="1">
                <a:cs typeface="Arial"/>
              </a:rPr>
              <a:t>asiantuntijapalveluiden</a:t>
            </a:r>
            <a:r>
              <a:rPr lang="en-US" sz="1200">
                <a:cs typeface="Arial" panose="020B0604020202020204"/>
              </a:rPr>
              <a:t> ostot </a:t>
            </a:r>
            <a:r>
              <a:rPr lang="en-US" sz="1200" err="1">
                <a:cs typeface="Arial" panose="020B0604020202020204"/>
              </a:rPr>
              <a:t>lisääntyneet</a:t>
            </a:r>
            <a:r>
              <a:rPr lang="en-US" sz="1200">
                <a:cs typeface="Arial" panose="020B0604020202020204"/>
              </a:rPr>
              <a:t> TA 2023 </a:t>
            </a:r>
            <a:r>
              <a:rPr lang="en-US" sz="1200" err="1">
                <a:cs typeface="Arial" panose="020B0604020202020204"/>
              </a:rPr>
              <a:t>verrattuna</a:t>
            </a:r>
            <a:endParaRPr lang="en-US" sz="1200">
              <a:cs typeface="Arial" panose="020B0604020202020204"/>
            </a:endParaRPr>
          </a:p>
          <a:p>
            <a:endParaRPr lang="fi-FI" sz="1200">
              <a:cs typeface="Arial" panose="020B0604020202020204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F055FBD-B9E3-4352-97E2-26A3941A3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4202" y="6413614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12.6.2023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095B28-6700-422C-869C-221C01ACF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/>
              <a:t>Kainuun hyvinvointialue 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1C39D0EA-9192-44C4-8922-F9F26721D6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6449" y="1371600"/>
            <a:ext cx="6954515" cy="4805363"/>
          </a:xfrm>
        </p:spPr>
      </p:pic>
    </p:spTree>
    <p:extLst>
      <p:ext uri="{BB962C8B-B14F-4D97-AF65-F5344CB8AC3E}">
        <p14:creationId xmlns:p14="http://schemas.microsoft.com/office/powerpoint/2010/main" val="140884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679DFF-B454-4C23-924F-20B4CEA5A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291632" cy="1026367"/>
          </a:xfrm>
        </p:spPr>
        <p:txBody>
          <a:bodyPr anchor="b">
            <a:normAutofit/>
          </a:bodyPr>
          <a:lstStyle/>
          <a:p>
            <a:pPr algn="ctr"/>
            <a:r>
              <a:rPr lang="fi-FI" sz="3600" b="1">
                <a:cs typeface="Arial"/>
              </a:rPr>
              <a:t>Järjestämisen tuki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B53CA12-0900-C3AF-82AA-38FB68069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2563" y="1540829"/>
            <a:ext cx="3820302" cy="47582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err="1"/>
              <a:t>Poikkeamat</a:t>
            </a:r>
            <a:r>
              <a:rPr lang="en-US" sz="2800"/>
              <a:t> 1-4/2023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err="1"/>
              <a:t>Toimintatuotot</a:t>
            </a:r>
            <a:r>
              <a:rPr lang="en-US" sz="1200"/>
              <a:t>; </a:t>
            </a:r>
            <a:r>
              <a:rPr lang="en-US" sz="1200" err="1"/>
              <a:t>myyntituottojen</a:t>
            </a:r>
            <a:r>
              <a:rPr lang="en-US" sz="1200"/>
              <a:t> </a:t>
            </a:r>
            <a:r>
              <a:rPr lang="en-US" sz="1200" err="1"/>
              <a:t>laskutuksissa</a:t>
            </a:r>
            <a:r>
              <a:rPr lang="en-US" sz="1200"/>
              <a:t> </a:t>
            </a:r>
            <a:r>
              <a:rPr lang="en-US" sz="1200" err="1"/>
              <a:t>viivettä</a:t>
            </a:r>
            <a:r>
              <a:rPr lang="en-US" sz="1200"/>
              <a:t>. </a:t>
            </a:r>
            <a:r>
              <a:rPr lang="en-US" sz="1200" err="1"/>
              <a:t>Maaliskuun</a:t>
            </a:r>
            <a:r>
              <a:rPr lang="en-US" sz="1200">
                <a:cs typeface="Arial"/>
              </a:rPr>
              <a:t> </a:t>
            </a:r>
            <a:r>
              <a:rPr lang="en-US" sz="1200" err="1">
                <a:cs typeface="Arial"/>
              </a:rPr>
              <a:t>puoliväliin</a:t>
            </a:r>
            <a:r>
              <a:rPr lang="en-US" sz="1200">
                <a:cs typeface="Arial"/>
              </a:rPr>
              <a:t> </a:t>
            </a:r>
            <a:r>
              <a:rPr lang="en-US" sz="1200" err="1">
                <a:cs typeface="Arial"/>
              </a:rPr>
              <a:t>ollut</a:t>
            </a:r>
            <a:r>
              <a:rPr lang="en-US" sz="1200">
                <a:cs typeface="Arial"/>
              </a:rPr>
              <a:t> </a:t>
            </a:r>
            <a:r>
              <a:rPr lang="en-US" sz="1200" err="1">
                <a:cs typeface="Arial"/>
              </a:rPr>
              <a:t>laskutuskielto</a:t>
            </a:r>
            <a:r>
              <a:rPr lang="en-US" sz="1200">
                <a:cs typeface="Arial"/>
              </a:rPr>
              <a:t> </a:t>
            </a:r>
            <a:r>
              <a:rPr lang="en-US" sz="1200" err="1">
                <a:cs typeface="Arial"/>
              </a:rPr>
              <a:t>vaikuttaa</a:t>
            </a:r>
            <a:r>
              <a:rPr lang="en-US" sz="1200">
                <a:cs typeface="Arial"/>
              </a:rPr>
              <a:t> </a:t>
            </a:r>
            <a:r>
              <a:rPr lang="en-US" sz="1200" err="1">
                <a:cs typeface="Arial"/>
              </a:rPr>
              <a:t>vielä</a:t>
            </a:r>
            <a:r>
              <a:rPr lang="en-US" sz="1200">
                <a:cs typeface="Arial"/>
              </a:rPr>
              <a:t> </a:t>
            </a:r>
            <a:r>
              <a:rPr lang="en-US" sz="1200" err="1">
                <a:cs typeface="Arial"/>
              </a:rPr>
              <a:t>tulokertymään</a:t>
            </a:r>
            <a:r>
              <a:rPr lang="en-US" sz="1200">
                <a:cs typeface="Arial"/>
              </a:rPr>
              <a:t> </a:t>
            </a:r>
            <a:r>
              <a:rPr lang="en-US" sz="1200" err="1">
                <a:cs typeface="Arial"/>
              </a:rPr>
              <a:t>alentavasti</a:t>
            </a:r>
            <a:r>
              <a:rPr lang="en-US" sz="1200">
                <a:cs typeface="Arial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Muut </a:t>
            </a:r>
            <a:r>
              <a:rPr lang="en-US" sz="1200" err="1"/>
              <a:t>toimintakulut</a:t>
            </a:r>
            <a:r>
              <a:rPr lang="en-US" sz="1200"/>
              <a:t>; </a:t>
            </a:r>
            <a:r>
              <a:rPr lang="en-US" sz="1200" err="1"/>
              <a:t>luottotappiot</a:t>
            </a:r>
            <a:r>
              <a:rPr lang="en-US" sz="1200"/>
              <a:t> </a:t>
            </a:r>
            <a:r>
              <a:rPr lang="en-US" sz="1200" err="1"/>
              <a:t>toimintatuotoista</a:t>
            </a:r>
            <a:endParaRPr lang="en-US" sz="1200"/>
          </a:p>
          <a:p>
            <a:endParaRPr lang="en-US" sz="1200" b="1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84F4C75-C24D-4C36-ABB5-27A070DA4E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4202" y="6413614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12.6.2023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E662B6-F7DC-4791-B0F2-50A412111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/>
              <a:t>Kainuun hyvinvointialue </a:t>
            </a:r>
          </a:p>
        </p:txBody>
      </p:sp>
      <p:pic>
        <p:nvPicPr>
          <p:cNvPr id="3" name="Kuva 6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DBC6FEDC-7E94-1541-0ADD-07A7FFB42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064" y="1506691"/>
            <a:ext cx="6058393" cy="481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10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679DFF-B454-4C23-924F-20B4CEA5A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291632" cy="1026367"/>
          </a:xfrm>
        </p:spPr>
        <p:txBody>
          <a:bodyPr anchor="b">
            <a:normAutofit/>
          </a:bodyPr>
          <a:lstStyle/>
          <a:p>
            <a:pPr algn="ctr"/>
            <a:r>
              <a:rPr lang="fi-FI" sz="3600" b="1"/>
              <a:t>Tuotannon hallinto- ja tukipalvelut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281C8C4A-C0AD-47F6-83D7-8C78880A72B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tretch/>
        </p:blipFill>
        <p:spPr>
          <a:xfrm>
            <a:off x="732486" y="1540830"/>
            <a:ext cx="6368142" cy="4872784"/>
          </a:xfr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B53CA12-0900-C3AF-82AA-38FB68069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2562" y="1540829"/>
            <a:ext cx="4355041" cy="51092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err="1"/>
              <a:t>Poikkeamat</a:t>
            </a:r>
            <a:r>
              <a:rPr lang="en-US" sz="2800"/>
              <a:t> 1-4/2023</a:t>
            </a:r>
          </a:p>
          <a:p>
            <a:r>
              <a:rPr lang="en-US" sz="800" b="1" err="1"/>
              <a:t>Talouspalvelut</a:t>
            </a:r>
            <a:endParaRPr lang="en-US" sz="800" b="1"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err="1"/>
              <a:t>Palvelujen</a:t>
            </a:r>
            <a:r>
              <a:rPr lang="en-US" sz="800"/>
              <a:t> </a:t>
            </a:r>
            <a:r>
              <a:rPr lang="en-US" sz="800" err="1"/>
              <a:t>ostot</a:t>
            </a:r>
            <a:r>
              <a:rPr lang="en-US" sz="800"/>
              <a:t>; </a:t>
            </a:r>
            <a:r>
              <a:rPr lang="en-US" sz="800" err="1"/>
              <a:t>tietohallinnon</a:t>
            </a:r>
            <a:r>
              <a:rPr lang="en-US" sz="800"/>
              <a:t> </a:t>
            </a:r>
            <a:r>
              <a:rPr lang="en-US" sz="800" err="1"/>
              <a:t>kuluissa</a:t>
            </a:r>
            <a:r>
              <a:rPr lang="en-US" sz="800"/>
              <a:t> </a:t>
            </a:r>
            <a:r>
              <a:rPr lang="en-US" sz="800" err="1"/>
              <a:t>nousua</a:t>
            </a:r>
            <a:r>
              <a:rPr lang="en-US" sz="800"/>
              <a:t>, </a:t>
            </a:r>
            <a:r>
              <a:rPr lang="en-US" sz="800" err="1"/>
              <a:t>liittyy</a:t>
            </a:r>
            <a:r>
              <a:rPr lang="en-US" sz="800"/>
              <a:t> ICT </a:t>
            </a:r>
            <a:r>
              <a:rPr lang="en-US" sz="800" err="1"/>
              <a:t>muutosprojektiin</a:t>
            </a:r>
            <a:endParaRPr lang="en-US" sz="800">
              <a:cs typeface="Arial"/>
            </a:endParaRPr>
          </a:p>
          <a:p>
            <a:r>
              <a:rPr lang="en-US" sz="800" b="1" err="1"/>
              <a:t>Materiaalipalvelut</a:t>
            </a:r>
            <a:endParaRPr lang="en-US" sz="800" b="1"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err="1"/>
              <a:t>Palvelujen</a:t>
            </a:r>
            <a:r>
              <a:rPr lang="en-US" sz="800"/>
              <a:t> </a:t>
            </a:r>
            <a:r>
              <a:rPr lang="en-US" sz="800" err="1"/>
              <a:t>ostot</a:t>
            </a:r>
            <a:r>
              <a:rPr lang="en-US" sz="800"/>
              <a:t>; </a:t>
            </a:r>
            <a:r>
              <a:rPr lang="en-US" sz="800" err="1"/>
              <a:t>postimaksumaksut</a:t>
            </a:r>
            <a:r>
              <a:rPr lang="en-US" sz="800"/>
              <a:t> </a:t>
            </a:r>
            <a:r>
              <a:rPr lang="en-US" sz="800" err="1"/>
              <a:t>laskutetaan</a:t>
            </a:r>
            <a:r>
              <a:rPr lang="en-US" sz="800"/>
              <a:t> </a:t>
            </a:r>
            <a:r>
              <a:rPr lang="en-US" sz="800" err="1"/>
              <a:t>sisäisesti</a:t>
            </a:r>
            <a:r>
              <a:rPr lang="en-US" sz="800"/>
              <a:t> </a:t>
            </a:r>
            <a:r>
              <a:rPr lang="en-US" sz="800" err="1"/>
              <a:t>myöhemmin</a:t>
            </a:r>
            <a:r>
              <a:rPr lang="en-US" sz="800"/>
              <a:t>, </a:t>
            </a:r>
            <a:r>
              <a:rPr lang="en-US" sz="800" err="1"/>
              <a:t>joten</a:t>
            </a:r>
            <a:r>
              <a:rPr lang="en-US" sz="800"/>
              <a:t> </a:t>
            </a:r>
            <a:r>
              <a:rPr lang="en-US" sz="800" err="1"/>
              <a:t>alitus</a:t>
            </a:r>
            <a:r>
              <a:rPr lang="en-US" sz="800"/>
              <a:t> </a:t>
            </a:r>
            <a:r>
              <a:rPr lang="en-US" sz="800" err="1"/>
              <a:t>korjaantuu</a:t>
            </a:r>
            <a:r>
              <a:rPr lang="en-US" sz="800"/>
              <a:t> </a:t>
            </a:r>
            <a:r>
              <a:rPr lang="en-US" sz="800" err="1"/>
              <a:t>palveluiden</a:t>
            </a:r>
            <a:r>
              <a:rPr lang="en-US" sz="800"/>
              <a:t> </a:t>
            </a:r>
            <a:r>
              <a:rPr lang="en-US" sz="800" err="1"/>
              <a:t>ostojen</a:t>
            </a:r>
            <a:r>
              <a:rPr lang="en-US" sz="800"/>
              <a:t> </a:t>
            </a:r>
            <a:r>
              <a:rPr lang="en-US" sz="800" err="1"/>
              <a:t>osalta</a:t>
            </a:r>
            <a:endParaRPr lang="en-US" sz="800"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err="1"/>
              <a:t>Aineet</a:t>
            </a:r>
            <a:r>
              <a:rPr lang="en-US" sz="800"/>
              <a:t>, </a:t>
            </a:r>
            <a:r>
              <a:rPr lang="en-US" sz="800" err="1"/>
              <a:t>tarvikkeet</a:t>
            </a:r>
            <a:r>
              <a:rPr lang="en-US" sz="800"/>
              <a:t> ja </a:t>
            </a:r>
            <a:r>
              <a:rPr lang="en-US" sz="800" err="1"/>
              <a:t>tavarat</a:t>
            </a:r>
            <a:r>
              <a:rPr lang="en-US" sz="800"/>
              <a:t>; </a:t>
            </a:r>
            <a:r>
              <a:rPr lang="en-US" sz="800" err="1"/>
              <a:t>hoito</a:t>
            </a:r>
            <a:r>
              <a:rPr lang="en-US" sz="800"/>
              <a:t>-ja </a:t>
            </a:r>
            <a:r>
              <a:rPr lang="en-US" sz="800" err="1"/>
              <a:t>laboratoriotarvikkeita</a:t>
            </a:r>
            <a:r>
              <a:rPr lang="en-US" sz="800"/>
              <a:t> </a:t>
            </a:r>
            <a:r>
              <a:rPr lang="en-US" sz="800" err="1"/>
              <a:t>myydään</a:t>
            </a:r>
            <a:r>
              <a:rPr lang="en-US" sz="800"/>
              <a:t> </a:t>
            </a:r>
            <a:r>
              <a:rPr lang="en-US" sz="800" err="1"/>
              <a:t>asiakkaille</a:t>
            </a:r>
            <a:r>
              <a:rPr lang="en-US" sz="800"/>
              <a:t> </a:t>
            </a:r>
            <a:r>
              <a:rPr lang="en-US" sz="800" err="1"/>
              <a:t>tileiltä</a:t>
            </a:r>
            <a:r>
              <a:rPr lang="en-US" sz="800"/>
              <a:t> 454203 ja 454100. </a:t>
            </a:r>
            <a:r>
              <a:rPr lang="en-US" sz="800" err="1"/>
              <a:t>Vastakirjaukset</a:t>
            </a:r>
            <a:r>
              <a:rPr lang="en-US" sz="800"/>
              <a:t> </a:t>
            </a:r>
            <a:r>
              <a:rPr lang="en-US" sz="800" err="1"/>
              <a:t>löytyvät</a:t>
            </a:r>
            <a:r>
              <a:rPr lang="en-US" sz="800"/>
              <a:t> </a:t>
            </a:r>
            <a:r>
              <a:rPr lang="en-US" sz="800" err="1"/>
              <a:t>myyntituotoista</a:t>
            </a:r>
            <a:endParaRPr lang="en-US" sz="800">
              <a:cs typeface="Arial"/>
            </a:endParaRPr>
          </a:p>
          <a:p>
            <a:r>
              <a:rPr lang="en-US" sz="800" b="1" err="1">
                <a:cs typeface="Arial"/>
              </a:rPr>
              <a:t>Tietohallintopalvelut</a:t>
            </a:r>
            <a:endParaRPr lang="en-US" sz="800" b="1">
              <a:cs typeface="Arial"/>
            </a:endParaRPr>
          </a:p>
          <a:p>
            <a:pPr marL="171450" indent="-171450">
              <a:buChar char="•"/>
            </a:pPr>
            <a:r>
              <a:rPr lang="en-US" sz="800" err="1">
                <a:cs typeface="Arial"/>
              </a:rPr>
              <a:t>Henkilöstökulut</a:t>
            </a:r>
            <a:r>
              <a:rPr lang="en-US" sz="800">
                <a:cs typeface="Arial"/>
              </a:rPr>
              <a:t>;</a:t>
            </a:r>
            <a:r>
              <a:rPr lang="en-US" sz="800" b="1">
                <a:cs typeface="Arial"/>
              </a:rPr>
              <a:t> </a:t>
            </a:r>
            <a:r>
              <a:rPr lang="en-US" sz="800" err="1">
                <a:cs typeface="Arial"/>
              </a:rPr>
              <a:t>valtionavustuksen</a:t>
            </a:r>
            <a:r>
              <a:rPr lang="en-US" sz="800">
                <a:cs typeface="Arial"/>
              </a:rPr>
              <a:t> </a:t>
            </a:r>
            <a:r>
              <a:rPr lang="en-US" sz="800" err="1">
                <a:cs typeface="Arial"/>
              </a:rPr>
              <a:t>piirissä</a:t>
            </a:r>
            <a:r>
              <a:rPr lang="en-US" sz="800">
                <a:cs typeface="Arial"/>
              </a:rPr>
              <a:t> </a:t>
            </a:r>
            <a:r>
              <a:rPr lang="en-US" sz="800" err="1">
                <a:cs typeface="Arial"/>
              </a:rPr>
              <a:t>olevat</a:t>
            </a:r>
            <a:r>
              <a:rPr lang="en-US" sz="800">
                <a:cs typeface="Arial"/>
              </a:rPr>
              <a:t> HVA ICT-</a:t>
            </a:r>
            <a:r>
              <a:rPr lang="en-US" sz="800" err="1">
                <a:cs typeface="Arial"/>
              </a:rPr>
              <a:t>muutoshankkeen</a:t>
            </a:r>
            <a:r>
              <a:rPr lang="en-US" sz="800">
                <a:cs typeface="Arial"/>
              </a:rPr>
              <a:t> </a:t>
            </a:r>
            <a:r>
              <a:rPr lang="en-US" sz="800" err="1">
                <a:cs typeface="Arial"/>
              </a:rPr>
              <a:t>henkilöstökulut</a:t>
            </a:r>
            <a:r>
              <a:rPr lang="en-US" sz="800">
                <a:cs typeface="Arial"/>
              </a:rPr>
              <a:t> </a:t>
            </a:r>
            <a:r>
              <a:rPr lang="en-US" sz="800" err="1">
                <a:cs typeface="Arial"/>
              </a:rPr>
              <a:t>sisältyvät</a:t>
            </a:r>
            <a:r>
              <a:rPr lang="en-US" sz="800">
                <a:cs typeface="Arial"/>
              </a:rPr>
              <a:t> </a:t>
            </a:r>
            <a:r>
              <a:rPr lang="en-US" sz="800" err="1">
                <a:cs typeface="Arial"/>
              </a:rPr>
              <a:t>ao.raporttiin</a:t>
            </a:r>
            <a:r>
              <a:rPr lang="en-US" sz="800">
                <a:cs typeface="Arial"/>
              </a:rPr>
              <a:t>, </a:t>
            </a:r>
            <a:r>
              <a:rPr lang="en-US" sz="800" err="1">
                <a:cs typeface="Arial"/>
              </a:rPr>
              <a:t>ilman</a:t>
            </a:r>
            <a:r>
              <a:rPr lang="en-US" sz="800">
                <a:cs typeface="Arial"/>
              </a:rPr>
              <a:t> </a:t>
            </a:r>
            <a:r>
              <a:rPr lang="en-US" sz="800" err="1">
                <a:cs typeface="Arial"/>
              </a:rPr>
              <a:t>niitä</a:t>
            </a:r>
            <a:r>
              <a:rPr lang="en-US" sz="800">
                <a:cs typeface="Arial"/>
              </a:rPr>
              <a:t> </a:t>
            </a:r>
            <a:r>
              <a:rPr lang="en-US" sz="800" err="1">
                <a:cs typeface="Arial"/>
              </a:rPr>
              <a:t>tietohallinnon</a:t>
            </a:r>
            <a:r>
              <a:rPr lang="en-US" sz="800">
                <a:cs typeface="Arial"/>
              </a:rPr>
              <a:t> </a:t>
            </a:r>
            <a:r>
              <a:rPr lang="en-US" sz="800" err="1">
                <a:cs typeface="Arial"/>
              </a:rPr>
              <a:t>toteuma</a:t>
            </a:r>
            <a:r>
              <a:rPr lang="en-US" sz="800">
                <a:cs typeface="Arial"/>
              </a:rPr>
              <a:t> </a:t>
            </a:r>
            <a:r>
              <a:rPr lang="en-US" sz="800" err="1">
                <a:cs typeface="Arial"/>
              </a:rPr>
              <a:t>suunnitellun</a:t>
            </a:r>
            <a:r>
              <a:rPr lang="en-US" sz="800">
                <a:cs typeface="Arial"/>
              </a:rPr>
              <a:t> </a:t>
            </a:r>
            <a:r>
              <a:rPr lang="en-US" sz="800" err="1">
                <a:cs typeface="Arial"/>
              </a:rPr>
              <a:t>mukainen</a:t>
            </a:r>
            <a:endParaRPr lang="en-US" sz="800">
              <a:cs typeface="Arial"/>
            </a:endParaRPr>
          </a:p>
          <a:p>
            <a:pPr marL="171450" indent="-171450">
              <a:buChar char="•"/>
            </a:pPr>
            <a:r>
              <a:rPr lang="en-US" sz="800" err="1">
                <a:cs typeface="Arial"/>
              </a:rPr>
              <a:t>Palvelujen</a:t>
            </a:r>
            <a:r>
              <a:rPr lang="en-US" sz="800">
                <a:cs typeface="Arial" panose="020B0604020202020204"/>
              </a:rPr>
              <a:t> </a:t>
            </a:r>
            <a:r>
              <a:rPr lang="en-US" sz="800" err="1">
                <a:cs typeface="Arial" panose="020B0604020202020204"/>
              </a:rPr>
              <a:t>ostot</a:t>
            </a:r>
            <a:r>
              <a:rPr lang="en-US" sz="800">
                <a:cs typeface="Arial" panose="020B0604020202020204"/>
              </a:rPr>
              <a:t>; </a:t>
            </a:r>
            <a:r>
              <a:rPr lang="en-US" sz="800" err="1">
                <a:cs typeface="Arial" panose="020B0604020202020204"/>
              </a:rPr>
              <a:t>useat</a:t>
            </a:r>
            <a:r>
              <a:rPr lang="en-US" sz="800">
                <a:cs typeface="Arial" panose="020B0604020202020204"/>
              </a:rPr>
              <a:t> </a:t>
            </a:r>
            <a:r>
              <a:rPr lang="en-US" sz="800" err="1">
                <a:cs typeface="Arial" panose="020B0604020202020204"/>
              </a:rPr>
              <a:t>toimittajat</a:t>
            </a:r>
            <a:r>
              <a:rPr lang="en-US" sz="800">
                <a:cs typeface="Arial" panose="020B0604020202020204"/>
              </a:rPr>
              <a:t> </a:t>
            </a:r>
            <a:r>
              <a:rPr lang="en-US" sz="800" err="1">
                <a:cs typeface="Arial" panose="020B0604020202020204"/>
              </a:rPr>
              <a:t>ovat</a:t>
            </a:r>
            <a:r>
              <a:rPr lang="en-US" sz="800">
                <a:cs typeface="Arial" panose="020B0604020202020204"/>
              </a:rPr>
              <a:t> </a:t>
            </a:r>
            <a:r>
              <a:rPr lang="en-US" sz="800" err="1">
                <a:cs typeface="Arial" panose="020B0604020202020204"/>
              </a:rPr>
              <a:t>nostaneet</a:t>
            </a:r>
            <a:r>
              <a:rPr lang="en-US" sz="800">
                <a:cs typeface="Arial" panose="020B0604020202020204"/>
              </a:rPr>
              <a:t> v.2023 </a:t>
            </a:r>
            <a:r>
              <a:rPr lang="en-US" sz="800" err="1">
                <a:cs typeface="Arial" panose="020B0604020202020204"/>
              </a:rPr>
              <a:t>palvelumaksuja</a:t>
            </a:r>
            <a:r>
              <a:rPr lang="en-US" sz="800">
                <a:cs typeface="Arial" panose="020B0604020202020204"/>
              </a:rPr>
              <a:t> 2-10%, </a:t>
            </a:r>
            <a:r>
              <a:rPr lang="en-US" sz="800" err="1">
                <a:cs typeface="Arial" panose="020B0604020202020204"/>
              </a:rPr>
              <a:t>piikkinousuna</a:t>
            </a:r>
            <a:r>
              <a:rPr lang="en-US" sz="800">
                <a:cs typeface="Arial" panose="020B0604020202020204"/>
              </a:rPr>
              <a:t> </a:t>
            </a:r>
            <a:r>
              <a:rPr lang="en-US" sz="800" err="1">
                <a:cs typeface="Arial" panose="020B0604020202020204"/>
              </a:rPr>
              <a:t>esim</a:t>
            </a:r>
            <a:r>
              <a:rPr lang="en-US" sz="800">
                <a:cs typeface="Arial" panose="020B0604020202020204"/>
              </a:rPr>
              <a:t>. </a:t>
            </a:r>
            <a:r>
              <a:rPr lang="en-US" sz="800" err="1">
                <a:cs typeface="Arial" panose="020B0604020202020204"/>
              </a:rPr>
              <a:t>Sovellusvirtualisointiin</a:t>
            </a:r>
            <a:r>
              <a:rPr lang="en-US" sz="800">
                <a:cs typeface="Arial" panose="020B0604020202020204"/>
              </a:rPr>
              <a:t> </a:t>
            </a:r>
            <a:r>
              <a:rPr lang="en-US" sz="800" err="1">
                <a:cs typeface="Arial" panose="020B0604020202020204"/>
              </a:rPr>
              <a:t>liittyvät</a:t>
            </a:r>
            <a:r>
              <a:rPr lang="en-US" sz="800">
                <a:cs typeface="Arial" panose="020B0604020202020204"/>
              </a:rPr>
              <a:t> </a:t>
            </a:r>
            <a:r>
              <a:rPr lang="en-US" sz="800" err="1">
                <a:cs typeface="Arial" panose="020B0604020202020204"/>
              </a:rPr>
              <a:t>ohjelmistokulut</a:t>
            </a:r>
            <a:r>
              <a:rPr lang="en-US" sz="800">
                <a:cs typeface="Arial" panose="020B0604020202020204"/>
              </a:rPr>
              <a:t> 30%</a:t>
            </a:r>
          </a:p>
          <a:p>
            <a:pPr marL="171450" indent="-171450">
              <a:buChar char="•"/>
            </a:pPr>
            <a:r>
              <a:rPr lang="en-US" sz="800" err="1">
                <a:cs typeface="Arial" panose="020B0604020202020204"/>
              </a:rPr>
              <a:t>Laskutus</a:t>
            </a:r>
            <a:r>
              <a:rPr lang="en-US" sz="800">
                <a:cs typeface="Arial" panose="020B0604020202020204"/>
              </a:rPr>
              <a:t> </a:t>
            </a:r>
            <a:r>
              <a:rPr lang="en-US" sz="800" err="1">
                <a:cs typeface="Arial" panose="020B0604020202020204"/>
              </a:rPr>
              <a:t>osin</a:t>
            </a:r>
            <a:r>
              <a:rPr lang="en-US" sz="800">
                <a:cs typeface="Arial" panose="020B0604020202020204"/>
              </a:rPr>
              <a:t> </a:t>
            </a:r>
            <a:r>
              <a:rPr lang="en-US" sz="800" err="1">
                <a:cs typeface="Arial" panose="020B0604020202020204"/>
              </a:rPr>
              <a:t>etupainotteista</a:t>
            </a:r>
            <a:r>
              <a:rPr lang="en-US" sz="800">
                <a:cs typeface="Arial" panose="020B0604020202020204"/>
              </a:rPr>
              <a:t> , </a:t>
            </a:r>
            <a:r>
              <a:rPr lang="en-US" sz="800" err="1">
                <a:cs typeface="Arial" panose="020B0604020202020204"/>
              </a:rPr>
              <a:t>esim</a:t>
            </a:r>
            <a:r>
              <a:rPr lang="en-US" sz="800">
                <a:cs typeface="Arial" panose="020B0604020202020204"/>
              </a:rPr>
              <a:t>. </a:t>
            </a:r>
            <a:r>
              <a:rPr lang="en-US" sz="800" err="1">
                <a:cs typeface="Arial" panose="020B0604020202020204"/>
              </a:rPr>
              <a:t>Microsoftin</a:t>
            </a:r>
            <a:r>
              <a:rPr lang="en-US" sz="800">
                <a:cs typeface="Arial" panose="020B0604020202020204"/>
              </a:rPr>
              <a:t> </a:t>
            </a:r>
            <a:r>
              <a:rPr lang="en-US" sz="800" err="1">
                <a:cs typeface="Arial" panose="020B0604020202020204"/>
              </a:rPr>
              <a:t>pilvi</a:t>
            </a:r>
            <a:r>
              <a:rPr lang="en-US" sz="800">
                <a:cs typeface="Arial" panose="020B0604020202020204"/>
              </a:rPr>
              <a:t>- ja </a:t>
            </a:r>
            <a:r>
              <a:rPr lang="en-US" sz="800" err="1">
                <a:cs typeface="Arial" panose="020B0604020202020204"/>
              </a:rPr>
              <a:t>tietokantalisenssien</a:t>
            </a:r>
            <a:r>
              <a:rPr lang="en-US" sz="800">
                <a:cs typeface="Arial" panose="020B0604020202020204"/>
              </a:rPr>
              <a:t> n.1000 000 €:n </a:t>
            </a:r>
            <a:r>
              <a:rPr lang="en-US" sz="800" err="1">
                <a:cs typeface="Arial" panose="020B0604020202020204"/>
              </a:rPr>
              <a:t>vuosikustannus</a:t>
            </a:r>
            <a:r>
              <a:rPr lang="en-US" sz="800">
                <a:cs typeface="Arial" panose="020B0604020202020204"/>
              </a:rPr>
              <a:t> </a:t>
            </a:r>
            <a:r>
              <a:rPr lang="en-US" sz="800" err="1">
                <a:cs typeface="Arial" panose="020B0604020202020204"/>
              </a:rPr>
              <a:t>maksetaan</a:t>
            </a:r>
            <a:r>
              <a:rPr lang="en-US" sz="800">
                <a:cs typeface="Arial" panose="020B0604020202020204"/>
              </a:rPr>
              <a:t> </a:t>
            </a:r>
            <a:r>
              <a:rPr lang="en-US" sz="800" err="1">
                <a:cs typeface="Arial" panose="020B0604020202020204"/>
              </a:rPr>
              <a:t>heti</a:t>
            </a:r>
            <a:r>
              <a:rPr lang="en-US" sz="800">
                <a:cs typeface="Arial" panose="020B0604020202020204"/>
              </a:rPr>
              <a:t> </a:t>
            </a:r>
            <a:r>
              <a:rPr lang="en-US" sz="800" err="1">
                <a:cs typeface="Arial" panose="020B0604020202020204"/>
              </a:rPr>
              <a:t>alkuvuodesta</a:t>
            </a:r>
            <a:endParaRPr lang="en-US" sz="800">
              <a:cs typeface="Arial" panose="020B0604020202020204"/>
            </a:endParaRPr>
          </a:p>
          <a:p>
            <a:pPr marL="171450" indent="-171450">
              <a:buChar char="•"/>
            </a:pPr>
            <a:r>
              <a:rPr lang="en-US" sz="800" err="1">
                <a:cs typeface="Arial" panose="020B0604020202020204"/>
              </a:rPr>
              <a:t>H</a:t>
            </a:r>
            <a:r>
              <a:rPr lang="en-US" sz="800" b="1" err="1">
                <a:cs typeface="Arial" panose="020B0604020202020204"/>
              </a:rPr>
              <a:t>uomio</a:t>
            </a:r>
            <a:r>
              <a:rPr lang="en-US" sz="800" b="1">
                <a:cs typeface="Arial" panose="020B0604020202020204"/>
              </a:rPr>
              <a:t>: ICT-</a:t>
            </a:r>
            <a:r>
              <a:rPr lang="en-US" sz="800" b="1" err="1">
                <a:cs typeface="Arial" panose="020B0604020202020204"/>
              </a:rPr>
              <a:t>muutoshankkeen</a:t>
            </a:r>
            <a:r>
              <a:rPr lang="en-US" sz="800" b="1">
                <a:cs typeface="Arial" panose="020B0604020202020204"/>
              </a:rPr>
              <a:t> </a:t>
            </a:r>
            <a:r>
              <a:rPr lang="en-US" sz="800" b="1" err="1">
                <a:cs typeface="Arial" panose="020B0604020202020204"/>
              </a:rPr>
              <a:t>hlöstö</a:t>
            </a:r>
            <a:r>
              <a:rPr lang="en-US" sz="800" b="1">
                <a:cs typeface="Arial" panose="020B0604020202020204"/>
              </a:rPr>
              <a:t>- ja </a:t>
            </a:r>
            <a:r>
              <a:rPr lang="en-US" sz="800" b="1" err="1">
                <a:cs typeface="Arial" panose="020B0604020202020204"/>
              </a:rPr>
              <a:t>palveluiden</a:t>
            </a:r>
            <a:r>
              <a:rPr lang="en-US" sz="800" b="1">
                <a:cs typeface="Arial" panose="020B0604020202020204"/>
              </a:rPr>
              <a:t> ostot </a:t>
            </a:r>
            <a:r>
              <a:rPr lang="en-US" sz="800" b="1" err="1">
                <a:cs typeface="Arial" panose="020B0604020202020204"/>
              </a:rPr>
              <a:t>katetaan</a:t>
            </a:r>
            <a:r>
              <a:rPr lang="en-US" sz="800" b="1">
                <a:cs typeface="Arial" panose="020B0604020202020204"/>
              </a:rPr>
              <a:t> </a:t>
            </a:r>
            <a:r>
              <a:rPr lang="en-US" sz="800" b="1" err="1">
                <a:cs typeface="Arial" panose="020B0604020202020204"/>
              </a:rPr>
              <a:t>STM:n</a:t>
            </a:r>
            <a:r>
              <a:rPr lang="en-US" sz="800" b="1">
                <a:cs typeface="Arial" panose="020B0604020202020204"/>
              </a:rPr>
              <a:t> ja </a:t>
            </a:r>
            <a:r>
              <a:rPr lang="en-US" sz="800" b="1" err="1">
                <a:cs typeface="Arial" panose="020B0604020202020204"/>
              </a:rPr>
              <a:t>VM:n</a:t>
            </a:r>
            <a:r>
              <a:rPr lang="en-US" sz="800" b="1">
                <a:cs typeface="Arial" panose="020B0604020202020204"/>
              </a:rPr>
              <a:t> </a:t>
            </a:r>
            <a:r>
              <a:rPr lang="en-US" sz="800" b="1" err="1">
                <a:cs typeface="Arial" panose="020B0604020202020204"/>
              </a:rPr>
              <a:t>myöntämien</a:t>
            </a:r>
            <a:r>
              <a:rPr lang="en-US" sz="800" b="1">
                <a:cs typeface="Arial" panose="020B0604020202020204"/>
              </a:rPr>
              <a:t> </a:t>
            </a:r>
            <a:r>
              <a:rPr lang="en-US" sz="800" b="1" err="1">
                <a:cs typeface="Arial" panose="020B0604020202020204"/>
              </a:rPr>
              <a:t>valtionavustusten</a:t>
            </a:r>
            <a:r>
              <a:rPr lang="en-US" sz="800" b="1">
                <a:cs typeface="Arial" panose="020B0604020202020204"/>
              </a:rPr>
              <a:t> </a:t>
            </a:r>
            <a:r>
              <a:rPr lang="en-US" sz="800" b="1" err="1">
                <a:cs typeface="Arial" panose="020B0604020202020204"/>
              </a:rPr>
              <a:t>kautta</a:t>
            </a:r>
            <a:endParaRPr lang="en-US" sz="800" b="1">
              <a:cs typeface="Arial" panose="020B0604020202020204"/>
            </a:endParaRPr>
          </a:p>
          <a:p>
            <a:r>
              <a:rPr lang="en-US" sz="800" b="1" err="1">
                <a:cs typeface="Arial" panose="020B0604020202020204"/>
              </a:rPr>
              <a:t>Henkilöstöhallinto</a:t>
            </a:r>
            <a:endParaRPr lang="en-US" sz="800" b="1">
              <a:cs typeface="Arial" panose="020B060402020202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err="1">
                <a:cs typeface="Arial" panose="020B0604020202020204"/>
              </a:rPr>
              <a:t>Palvelujen</a:t>
            </a:r>
            <a:r>
              <a:rPr lang="en-US" sz="800">
                <a:cs typeface="Arial" panose="020B0604020202020204"/>
              </a:rPr>
              <a:t> ostot; </a:t>
            </a:r>
            <a:r>
              <a:rPr lang="en-US" sz="800" err="1">
                <a:cs typeface="Arial" panose="020B0604020202020204"/>
              </a:rPr>
              <a:t>henkilstöetuuksista</a:t>
            </a:r>
            <a:r>
              <a:rPr lang="en-US" sz="800">
                <a:cs typeface="Arial" panose="020B0604020202020204"/>
              </a:rPr>
              <a:t> </a:t>
            </a:r>
            <a:r>
              <a:rPr lang="en-US" sz="800" err="1">
                <a:cs typeface="Arial" panose="020B0604020202020204"/>
              </a:rPr>
              <a:t>epassia</a:t>
            </a:r>
            <a:r>
              <a:rPr lang="en-US" sz="800">
                <a:cs typeface="Arial" panose="020B0604020202020204"/>
              </a:rPr>
              <a:t> </a:t>
            </a:r>
            <a:r>
              <a:rPr lang="en-US" sz="800" err="1">
                <a:cs typeface="Arial" panose="020B0604020202020204"/>
              </a:rPr>
              <a:t>ladattu</a:t>
            </a:r>
            <a:r>
              <a:rPr lang="en-US" sz="800">
                <a:cs typeface="Arial" panose="020B0604020202020204"/>
              </a:rPr>
              <a:t> </a:t>
            </a:r>
            <a:r>
              <a:rPr lang="en-US" sz="800" err="1">
                <a:cs typeface="Arial" panose="020B0604020202020204"/>
              </a:rPr>
              <a:t>alkuvuodeta</a:t>
            </a:r>
            <a:r>
              <a:rPr lang="en-US" sz="800">
                <a:cs typeface="Arial" panose="020B0604020202020204"/>
              </a:rPr>
              <a:t> </a:t>
            </a:r>
            <a:r>
              <a:rPr lang="en-US" sz="800" err="1">
                <a:cs typeface="Arial" panose="020B0604020202020204"/>
              </a:rPr>
              <a:t>paljon</a:t>
            </a:r>
            <a:r>
              <a:rPr lang="en-US" sz="800">
                <a:cs typeface="Arial" panose="020B0604020202020204"/>
              </a:rPr>
              <a:t>, </a:t>
            </a:r>
            <a:r>
              <a:rPr lang="en-US" sz="800" err="1">
                <a:cs typeface="Arial" panose="020B0604020202020204"/>
              </a:rPr>
              <a:t>tilanne</a:t>
            </a:r>
            <a:r>
              <a:rPr lang="en-US" sz="800">
                <a:cs typeface="Arial" panose="020B0604020202020204"/>
              </a:rPr>
              <a:t> </a:t>
            </a:r>
            <a:r>
              <a:rPr lang="en-US" sz="800" err="1">
                <a:cs typeface="Arial" panose="020B0604020202020204"/>
              </a:rPr>
              <a:t>tasoittuu</a:t>
            </a:r>
            <a:r>
              <a:rPr lang="en-US" sz="800">
                <a:cs typeface="Arial" panose="020B0604020202020204"/>
              </a:rPr>
              <a:t> </a:t>
            </a:r>
            <a:r>
              <a:rPr lang="en-US" sz="800" err="1">
                <a:cs typeface="Arial" panose="020B0604020202020204"/>
              </a:rPr>
              <a:t>vuoden</a:t>
            </a:r>
            <a:r>
              <a:rPr lang="en-US" sz="800">
                <a:cs typeface="Arial" panose="020B0604020202020204"/>
              </a:rPr>
              <a:t> </a:t>
            </a:r>
            <a:r>
              <a:rPr lang="en-US" sz="800" err="1">
                <a:cs typeface="Arial" panose="020B0604020202020204"/>
              </a:rPr>
              <a:t>edetessä</a:t>
            </a:r>
            <a:r>
              <a:rPr lang="en-US" sz="800">
                <a:cs typeface="Arial" panose="020B0604020202020204"/>
              </a:rPr>
              <a:t>. ICT-</a:t>
            </a:r>
            <a:r>
              <a:rPr lang="en-US" sz="800" err="1">
                <a:cs typeface="Arial" panose="020B0604020202020204"/>
              </a:rPr>
              <a:t>kuluissa</a:t>
            </a:r>
            <a:r>
              <a:rPr lang="en-US" sz="800">
                <a:cs typeface="Arial" panose="020B0604020202020204"/>
              </a:rPr>
              <a:t> </a:t>
            </a:r>
            <a:r>
              <a:rPr lang="en-US" sz="800" err="1">
                <a:cs typeface="Arial" panose="020B0604020202020204"/>
              </a:rPr>
              <a:t>ylitystä</a:t>
            </a:r>
            <a:r>
              <a:rPr lang="en-US" sz="800">
                <a:cs typeface="Arial" panose="020B0604020202020204"/>
              </a:rPr>
              <a:t>, </a:t>
            </a:r>
            <a:r>
              <a:rPr lang="en-US" sz="800" err="1">
                <a:cs typeface="Arial" panose="020B0604020202020204"/>
              </a:rPr>
              <a:t>nähtävästi</a:t>
            </a:r>
            <a:r>
              <a:rPr lang="en-US" sz="800">
                <a:cs typeface="Arial" panose="020B0604020202020204"/>
              </a:rPr>
              <a:t> </a:t>
            </a:r>
            <a:r>
              <a:rPr lang="en-US" sz="800" err="1">
                <a:cs typeface="Arial" panose="020B0604020202020204"/>
              </a:rPr>
              <a:t>alkuviuodesta</a:t>
            </a:r>
            <a:r>
              <a:rPr lang="en-US" sz="800">
                <a:cs typeface="Arial" panose="020B0604020202020204"/>
              </a:rPr>
              <a:t> on </a:t>
            </a:r>
            <a:r>
              <a:rPr lang="en-US" sz="800" err="1">
                <a:cs typeface="Arial" panose="020B0604020202020204"/>
              </a:rPr>
              <a:t>maksettu</a:t>
            </a:r>
            <a:r>
              <a:rPr lang="en-US" sz="800">
                <a:cs typeface="Arial" panose="020B0604020202020204"/>
              </a:rPr>
              <a:t> </a:t>
            </a:r>
            <a:r>
              <a:rPr lang="en-US" sz="800" err="1">
                <a:cs typeface="Arial" panose="020B0604020202020204"/>
              </a:rPr>
              <a:t>vuosimaksuja</a:t>
            </a:r>
            <a:r>
              <a:rPr lang="en-US" sz="800">
                <a:cs typeface="Arial" panose="020B0604020202020204"/>
              </a:rPr>
              <a:t>. </a:t>
            </a:r>
            <a:r>
              <a:rPr lang="en-US" sz="800" err="1">
                <a:cs typeface="Arial" panose="020B0604020202020204"/>
              </a:rPr>
              <a:t>Samoin</a:t>
            </a:r>
            <a:r>
              <a:rPr lang="en-US" sz="800">
                <a:cs typeface="Arial" panose="020B0604020202020204"/>
              </a:rPr>
              <a:t> </a:t>
            </a:r>
            <a:r>
              <a:rPr lang="en-US" sz="800" err="1">
                <a:cs typeface="Arial" panose="020B0604020202020204"/>
              </a:rPr>
              <a:t>painatuskuluja</a:t>
            </a:r>
            <a:r>
              <a:rPr lang="en-US" sz="800">
                <a:cs typeface="Arial" panose="020B0604020202020204"/>
              </a:rPr>
              <a:t> on </a:t>
            </a:r>
            <a:r>
              <a:rPr lang="en-US" sz="800" err="1">
                <a:cs typeface="Arial" panose="020B0604020202020204"/>
              </a:rPr>
              <a:t>ollut</a:t>
            </a:r>
            <a:r>
              <a:rPr lang="en-US" sz="800">
                <a:cs typeface="Arial" panose="020B0604020202020204"/>
              </a:rPr>
              <a:t> </a:t>
            </a:r>
            <a:r>
              <a:rPr lang="en-US" sz="800" err="1">
                <a:cs typeface="Arial" panose="020B0604020202020204"/>
              </a:rPr>
              <a:t>alkuvuoteen</a:t>
            </a:r>
            <a:r>
              <a:rPr lang="en-US" sz="800">
                <a:cs typeface="Arial" panose="020B0604020202020204"/>
              </a:rPr>
              <a:t> </a:t>
            </a:r>
            <a:r>
              <a:rPr lang="en-US" sz="800" err="1">
                <a:cs typeface="Arial" panose="020B0604020202020204"/>
              </a:rPr>
              <a:t>painottuen</a:t>
            </a:r>
            <a:r>
              <a:rPr lang="en-US" sz="800">
                <a:cs typeface="Arial" panose="020B0604020202020204"/>
              </a:rPr>
              <a:t>. </a:t>
            </a:r>
            <a:r>
              <a:rPr lang="en-US" sz="800" err="1">
                <a:cs typeface="Arial" panose="020B0604020202020204"/>
              </a:rPr>
              <a:t>Henkilöstöpalveluihin</a:t>
            </a:r>
            <a:r>
              <a:rPr lang="en-US" sz="800">
                <a:cs typeface="Arial" panose="020B0604020202020204"/>
              </a:rPr>
              <a:t> </a:t>
            </a:r>
            <a:r>
              <a:rPr lang="en-US" sz="800" err="1">
                <a:cs typeface="Arial" panose="020B0604020202020204"/>
              </a:rPr>
              <a:t>kuuluu</a:t>
            </a:r>
            <a:r>
              <a:rPr lang="en-US" sz="800">
                <a:cs typeface="Arial" panose="020B0604020202020204"/>
              </a:rPr>
              <a:t> </a:t>
            </a:r>
            <a:r>
              <a:rPr lang="en-US" sz="800" err="1">
                <a:cs typeface="Arial" panose="020B0604020202020204"/>
              </a:rPr>
              <a:t>rekrytointiyksikkö</a:t>
            </a:r>
            <a:r>
              <a:rPr lang="en-US" sz="800">
                <a:cs typeface="Arial" panose="020B0604020202020204"/>
              </a:rPr>
              <a:t>, </a:t>
            </a:r>
            <a:r>
              <a:rPr lang="en-US" sz="800" err="1">
                <a:cs typeface="Arial" panose="020B0604020202020204"/>
              </a:rPr>
              <a:t>jonka</a:t>
            </a:r>
            <a:r>
              <a:rPr lang="en-US" sz="800">
                <a:cs typeface="Arial" panose="020B0604020202020204"/>
              </a:rPr>
              <a:t> </a:t>
            </a:r>
            <a:r>
              <a:rPr lang="en-US" sz="800" err="1">
                <a:cs typeface="Arial" panose="020B0604020202020204"/>
              </a:rPr>
              <a:t>palkkakustannukset</a:t>
            </a:r>
            <a:r>
              <a:rPr lang="en-US" sz="800">
                <a:cs typeface="Arial" panose="020B0604020202020204"/>
              </a:rPr>
              <a:t> on </a:t>
            </a:r>
            <a:r>
              <a:rPr lang="en-US" sz="800" err="1">
                <a:cs typeface="Arial" panose="020B0604020202020204"/>
              </a:rPr>
              <a:t>riippuvaisia</a:t>
            </a:r>
            <a:r>
              <a:rPr lang="en-US" sz="800">
                <a:cs typeface="Arial" panose="020B0604020202020204"/>
              </a:rPr>
              <a:t> </a:t>
            </a:r>
            <a:r>
              <a:rPr lang="en-US" sz="800" err="1">
                <a:cs typeface="Arial" panose="020B0604020202020204"/>
              </a:rPr>
              <a:t>yksiköiden</a:t>
            </a:r>
            <a:r>
              <a:rPr lang="en-US" sz="800">
                <a:cs typeface="Arial" panose="020B0604020202020204"/>
              </a:rPr>
              <a:t> </a:t>
            </a:r>
            <a:r>
              <a:rPr lang="en-US" sz="800" err="1">
                <a:cs typeface="Arial" panose="020B0604020202020204"/>
              </a:rPr>
              <a:t>työntekijätilanteesta</a:t>
            </a:r>
            <a:r>
              <a:rPr lang="en-US" sz="800">
                <a:cs typeface="Arial" panose="020B0604020202020204"/>
              </a:rPr>
              <a:t>. </a:t>
            </a:r>
            <a:r>
              <a:rPr lang="en-US" sz="800" err="1">
                <a:cs typeface="Arial" panose="020B0604020202020204"/>
              </a:rPr>
              <a:t>Palkkapalveluissa</a:t>
            </a:r>
            <a:r>
              <a:rPr lang="en-US" sz="800">
                <a:cs typeface="Arial" panose="020B0604020202020204"/>
              </a:rPr>
              <a:t> on </a:t>
            </a:r>
            <a:r>
              <a:rPr lang="en-US" sz="800" err="1">
                <a:cs typeface="Arial" panose="020B0604020202020204"/>
              </a:rPr>
              <a:t>alkuvuodesta</a:t>
            </a:r>
            <a:r>
              <a:rPr lang="en-US" sz="800">
                <a:cs typeface="Arial" panose="020B0604020202020204"/>
              </a:rPr>
              <a:t> </a:t>
            </a:r>
            <a:r>
              <a:rPr lang="en-US" sz="800" err="1">
                <a:cs typeface="Arial" panose="020B0604020202020204"/>
              </a:rPr>
              <a:t>jouduttu</a:t>
            </a:r>
            <a:r>
              <a:rPr lang="en-US" sz="800">
                <a:cs typeface="Arial" panose="020B0604020202020204"/>
              </a:rPr>
              <a:t> </a:t>
            </a:r>
            <a:r>
              <a:rPr lang="en-US" sz="800" err="1">
                <a:cs typeface="Arial" panose="020B0604020202020204"/>
              </a:rPr>
              <a:t>tekemään</a:t>
            </a:r>
            <a:r>
              <a:rPr lang="en-US" sz="800">
                <a:cs typeface="Arial" panose="020B0604020202020204"/>
              </a:rPr>
              <a:t> </a:t>
            </a:r>
            <a:r>
              <a:rPr lang="en-US" sz="800" err="1">
                <a:cs typeface="Arial" panose="020B0604020202020204"/>
              </a:rPr>
              <a:t>ylitöitä</a:t>
            </a:r>
            <a:r>
              <a:rPr lang="en-US" sz="800">
                <a:cs typeface="Arial" panose="020B0604020202020204"/>
              </a:rPr>
              <a:t> </a:t>
            </a:r>
            <a:r>
              <a:rPr lang="en-US" sz="800" err="1">
                <a:cs typeface="Arial" panose="020B0604020202020204"/>
              </a:rPr>
              <a:t>johtuen</a:t>
            </a:r>
            <a:r>
              <a:rPr lang="en-US" sz="800">
                <a:cs typeface="Arial" panose="020B0604020202020204"/>
              </a:rPr>
              <a:t> </a:t>
            </a:r>
            <a:r>
              <a:rPr lang="en-US" sz="800" err="1">
                <a:cs typeface="Arial" panose="020B0604020202020204"/>
              </a:rPr>
              <a:t>liikkeenluovutukseen</a:t>
            </a:r>
            <a:r>
              <a:rPr lang="en-US" sz="800">
                <a:cs typeface="Arial" panose="020B0604020202020204"/>
              </a:rPr>
              <a:t>, </a:t>
            </a:r>
            <a:r>
              <a:rPr lang="en-US" sz="800" err="1">
                <a:cs typeface="Arial" panose="020B0604020202020204"/>
              </a:rPr>
              <a:t>organisaation</a:t>
            </a:r>
            <a:r>
              <a:rPr lang="en-US" sz="800">
                <a:cs typeface="Arial" panose="020B0604020202020204"/>
              </a:rPr>
              <a:t> </a:t>
            </a:r>
            <a:r>
              <a:rPr lang="en-US" sz="800" err="1">
                <a:cs typeface="Arial" panose="020B0604020202020204"/>
              </a:rPr>
              <a:t>muutokseen</a:t>
            </a:r>
            <a:r>
              <a:rPr lang="en-US" sz="800">
                <a:cs typeface="Arial" panose="020B0604020202020204"/>
              </a:rPr>
              <a:t> ja </a:t>
            </a:r>
            <a:r>
              <a:rPr lang="en-US" sz="800" err="1">
                <a:cs typeface="Arial" panose="020B0604020202020204"/>
              </a:rPr>
              <a:t>palkkaharmonisaatioon</a:t>
            </a:r>
            <a:r>
              <a:rPr lang="en-US" sz="800">
                <a:cs typeface="Arial" panose="020B0604020202020204"/>
              </a:rPr>
              <a:t> </a:t>
            </a:r>
            <a:r>
              <a:rPr lang="en-US" sz="800" err="1">
                <a:cs typeface="Arial" panose="020B0604020202020204"/>
              </a:rPr>
              <a:t>liittyvistä</a:t>
            </a:r>
            <a:r>
              <a:rPr lang="en-US" sz="800">
                <a:cs typeface="Arial" panose="020B0604020202020204"/>
              </a:rPr>
              <a:t> </a:t>
            </a:r>
            <a:r>
              <a:rPr lang="en-US" sz="800" err="1">
                <a:cs typeface="Arial" panose="020B0604020202020204"/>
              </a:rPr>
              <a:t>lisätyötarpeista</a:t>
            </a:r>
            <a:r>
              <a:rPr lang="en-US" sz="800">
                <a:cs typeface="Arial" panose="020B0604020202020204"/>
              </a:rPr>
              <a:t>.</a:t>
            </a:r>
          </a:p>
          <a:p>
            <a:r>
              <a:rPr lang="en-US" sz="800" err="1">
                <a:cs typeface="Arial" panose="020B0604020202020204"/>
              </a:rPr>
              <a:t>Puhtaanapito</a:t>
            </a:r>
            <a:r>
              <a:rPr lang="en-US" sz="800">
                <a:cs typeface="Arial" panose="020B0604020202020204"/>
              </a:rPr>
              <a:t>; on </a:t>
            </a:r>
            <a:r>
              <a:rPr lang="en-US" sz="800" err="1">
                <a:cs typeface="Arial" panose="020B0604020202020204"/>
              </a:rPr>
              <a:t>varattu</a:t>
            </a:r>
            <a:r>
              <a:rPr lang="en-US" sz="800">
                <a:cs typeface="Arial" panose="020B0604020202020204"/>
              </a:rPr>
              <a:t> </a:t>
            </a:r>
            <a:r>
              <a:rPr lang="en-US" sz="800" err="1">
                <a:cs typeface="Arial" panose="020B0604020202020204"/>
              </a:rPr>
              <a:t>liian</a:t>
            </a:r>
            <a:r>
              <a:rPr lang="en-US" sz="800">
                <a:cs typeface="Arial" panose="020B0604020202020204"/>
              </a:rPr>
              <a:t> </a:t>
            </a:r>
            <a:r>
              <a:rPr lang="en-US" sz="800" err="1">
                <a:cs typeface="Arial" panose="020B0604020202020204"/>
              </a:rPr>
              <a:t>vähän</a:t>
            </a:r>
            <a:r>
              <a:rPr lang="en-US" sz="800">
                <a:cs typeface="Arial" panose="020B0604020202020204"/>
              </a:rPr>
              <a:t> </a:t>
            </a:r>
            <a:r>
              <a:rPr lang="en-US" sz="800" err="1">
                <a:cs typeface="Arial" panose="020B0604020202020204"/>
              </a:rPr>
              <a:t>määrärahoja</a:t>
            </a:r>
            <a:r>
              <a:rPr lang="en-US" sz="800">
                <a:cs typeface="Arial" panose="020B0604020202020204"/>
              </a:rPr>
              <a:t> ja ICT ja </a:t>
            </a:r>
            <a:r>
              <a:rPr lang="en-US" sz="800" err="1">
                <a:cs typeface="Arial" panose="020B0604020202020204"/>
              </a:rPr>
              <a:t>tietohallinnon</a:t>
            </a:r>
            <a:r>
              <a:rPr lang="en-US" sz="800">
                <a:cs typeface="Arial" panose="020B0604020202020204"/>
              </a:rPr>
              <a:t> </a:t>
            </a:r>
            <a:r>
              <a:rPr lang="en-US" sz="800" err="1">
                <a:cs typeface="Arial" panose="020B0604020202020204"/>
              </a:rPr>
              <a:t>ylitykseen</a:t>
            </a:r>
            <a:r>
              <a:rPr lang="en-US" sz="800">
                <a:cs typeface="Arial" panose="020B0604020202020204"/>
              </a:rPr>
              <a:t> </a:t>
            </a:r>
            <a:r>
              <a:rPr lang="en-US" sz="800" err="1">
                <a:cs typeface="Arial" panose="020B0604020202020204"/>
              </a:rPr>
              <a:t>ei</a:t>
            </a:r>
            <a:r>
              <a:rPr lang="en-US" sz="800">
                <a:cs typeface="Arial" panose="020B0604020202020204"/>
              </a:rPr>
              <a:t> </a:t>
            </a:r>
            <a:r>
              <a:rPr lang="en-US" sz="800" err="1">
                <a:cs typeface="Arial" panose="020B0604020202020204"/>
              </a:rPr>
              <a:t>voi</a:t>
            </a:r>
            <a:r>
              <a:rPr lang="en-US" sz="800">
                <a:cs typeface="Arial" panose="020B0604020202020204"/>
              </a:rPr>
              <a:t> </a:t>
            </a:r>
            <a:r>
              <a:rPr lang="en-US" sz="800" err="1">
                <a:cs typeface="Arial" panose="020B0604020202020204"/>
              </a:rPr>
              <a:t>vaikuttaa</a:t>
            </a:r>
            <a:endParaRPr lang="en-US" sz="800">
              <a:cs typeface="Arial" panose="020B0604020202020204"/>
            </a:endParaRPr>
          </a:p>
          <a:p>
            <a:endParaRPr lang="en-US" sz="1000">
              <a:cs typeface="Arial" panose="020B0604020202020204"/>
            </a:endParaRPr>
          </a:p>
          <a:p>
            <a:pPr marL="171450" indent="-171450">
              <a:buChar char="•"/>
            </a:pPr>
            <a:endParaRPr lang="en-US" sz="1200">
              <a:cs typeface="Arial" panose="020B0604020202020204"/>
            </a:endParaRPr>
          </a:p>
          <a:p>
            <a:pPr marL="171450" indent="-171450">
              <a:buChar char="•"/>
            </a:pPr>
            <a:endParaRPr lang="en-US" sz="1200">
              <a:cs typeface="Arial" panose="020B0604020202020204"/>
            </a:endParaRPr>
          </a:p>
          <a:p>
            <a:endParaRPr lang="en-US" sz="1200" b="1">
              <a:cs typeface="Arial" panose="020B060402020202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>
              <a:cs typeface="Arial" panose="020B0604020202020204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84F4C75-C24D-4C36-ABB5-27A070DA4E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4202" y="6413614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12.6.2023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E662B6-F7DC-4791-B0F2-50A412111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/>
              <a:t>Kainuun hyvinvointialue </a:t>
            </a:r>
          </a:p>
        </p:txBody>
      </p:sp>
    </p:spTree>
    <p:extLst>
      <p:ext uri="{BB962C8B-B14F-4D97-AF65-F5344CB8AC3E}">
        <p14:creationId xmlns:p14="http://schemas.microsoft.com/office/powerpoint/2010/main" val="3405261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D36142-4B15-4736-B3C6-CFBBDF4D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202" y="320675"/>
            <a:ext cx="7820426" cy="1325563"/>
          </a:xfrm>
        </p:spPr>
        <p:txBody>
          <a:bodyPr anchor="ctr">
            <a:normAutofit/>
          </a:bodyPr>
          <a:lstStyle/>
          <a:p>
            <a:pPr algn="ctr"/>
            <a:r>
              <a:rPr lang="fi-FI"/>
              <a:t>Sosiaali- ja perhepalvelut</a:t>
            </a:r>
          </a:p>
        </p:txBody>
      </p:sp>
      <p:pic>
        <p:nvPicPr>
          <p:cNvPr id="6" name="Kuva 6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9E8AC732-06E2-06EE-DE43-E8C679EA7B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9339" y="1304455"/>
            <a:ext cx="7021344" cy="4879080"/>
          </a:xfr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10BC4C7-6AFB-7966-BC0D-DD02F5B08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15944" y="1301132"/>
            <a:ext cx="4038600" cy="48758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err="1">
                <a:cs typeface="Arial"/>
              </a:rPr>
              <a:t>Poikkeamat</a:t>
            </a:r>
            <a:r>
              <a:rPr lang="en-US">
                <a:cs typeface="Arial"/>
              </a:rPr>
              <a:t> 1-4/2023</a:t>
            </a:r>
            <a:endParaRPr lang="fi-FI"/>
          </a:p>
          <a:p>
            <a:pPr marL="0" indent="0">
              <a:buNone/>
            </a:pPr>
            <a:r>
              <a:rPr lang="en-US" sz="1200" b="1" err="1">
                <a:cs typeface="Arial"/>
              </a:rPr>
              <a:t>Sosiaalityö</a:t>
            </a:r>
            <a:r>
              <a:rPr lang="en-US" sz="1200" b="1">
                <a:cs typeface="Arial"/>
              </a:rPr>
              <a:t>- ja </a:t>
            </a:r>
            <a:r>
              <a:rPr lang="en-US" sz="1200" b="1" err="1">
                <a:cs typeface="Arial"/>
              </a:rPr>
              <a:t>ohjaus</a:t>
            </a:r>
            <a:endParaRPr lang="en-US" sz="1200" b="1">
              <a:cs typeface="Arial"/>
            </a:endParaRPr>
          </a:p>
          <a:p>
            <a:r>
              <a:rPr lang="en-US" sz="1200" err="1">
                <a:cs typeface="Arial"/>
              </a:rPr>
              <a:t>Toimintatuotot</a:t>
            </a:r>
            <a:r>
              <a:rPr lang="en-US" sz="1200">
                <a:cs typeface="Arial"/>
              </a:rPr>
              <a:t>; </a:t>
            </a:r>
            <a:r>
              <a:rPr lang="en-US" sz="1200" err="1">
                <a:cs typeface="Arial"/>
              </a:rPr>
              <a:t>laskutuksissa</a:t>
            </a:r>
            <a:r>
              <a:rPr lang="en-US" sz="1200">
                <a:cs typeface="Arial"/>
              </a:rPr>
              <a:t> </a:t>
            </a:r>
            <a:r>
              <a:rPr lang="en-US" sz="1200" err="1">
                <a:cs typeface="Arial"/>
              </a:rPr>
              <a:t>viivästyksiä</a:t>
            </a:r>
            <a:endParaRPr lang="en-US" sz="1200">
              <a:cs typeface="Arial"/>
            </a:endParaRPr>
          </a:p>
          <a:p>
            <a:r>
              <a:rPr lang="en-US" sz="1200" err="1">
                <a:cs typeface="Arial"/>
              </a:rPr>
              <a:t>Henkilöstökulut</a:t>
            </a:r>
            <a:r>
              <a:rPr lang="en-US" sz="1200">
                <a:cs typeface="Arial"/>
              </a:rPr>
              <a:t>; </a:t>
            </a:r>
            <a:r>
              <a:rPr lang="en-US" sz="1200" err="1">
                <a:cs typeface="Arial"/>
              </a:rPr>
              <a:t>useita</a:t>
            </a:r>
            <a:r>
              <a:rPr lang="en-US" sz="1200">
                <a:cs typeface="Arial"/>
              </a:rPr>
              <a:t> </a:t>
            </a:r>
            <a:r>
              <a:rPr lang="en-US" sz="1200" err="1">
                <a:cs typeface="Arial"/>
              </a:rPr>
              <a:t>sosiaalityöntekijän</a:t>
            </a:r>
            <a:r>
              <a:rPr lang="en-US" sz="1200">
                <a:cs typeface="Arial"/>
              </a:rPr>
              <a:t> </a:t>
            </a:r>
            <a:r>
              <a:rPr lang="en-US" sz="1200" err="1">
                <a:cs typeface="Arial"/>
              </a:rPr>
              <a:t>virkoja</a:t>
            </a:r>
            <a:r>
              <a:rPr lang="en-US" sz="1200">
                <a:cs typeface="Arial"/>
              </a:rPr>
              <a:t> (7) </a:t>
            </a:r>
            <a:r>
              <a:rPr lang="en-US" sz="1200" err="1">
                <a:cs typeface="Arial"/>
              </a:rPr>
              <a:t>täyttämättä</a:t>
            </a:r>
            <a:r>
              <a:rPr lang="en-US" sz="1200">
                <a:cs typeface="Arial"/>
              </a:rPr>
              <a:t> </a:t>
            </a:r>
            <a:r>
              <a:rPr lang="en-US" sz="1200" err="1">
                <a:cs typeface="Arial"/>
              </a:rPr>
              <a:t>koko</a:t>
            </a:r>
            <a:r>
              <a:rPr lang="en-US" sz="1200">
                <a:cs typeface="Arial"/>
              </a:rPr>
              <a:t> </a:t>
            </a:r>
            <a:r>
              <a:rPr lang="en-US" sz="1200" err="1">
                <a:cs typeface="Arial"/>
              </a:rPr>
              <a:t>ajan</a:t>
            </a:r>
            <a:r>
              <a:rPr lang="en-US" sz="1200">
                <a:cs typeface="Arial"/>
              </a:rPr>
              <a:t> ja </a:t>
            </a:r>
            <a:r>
              <a:rPr lang="en-US" sz="1200" err="1">
                <a:cs typeface="Arial"/>
              </a:rPr>
              <a:t>lisäksi</a:t>
            </a:r>
            <a:r>
              <a:rPr lang="en-US" sz="1200">
                <a:cs typeface="Arial"/>
              </a:rPr>
              <a:t> </a:t>
            </a:r>
            <a:r>
              <a:rPr lang="en-US" sz="1200" err="1">
                <a:cs typeface="Arial"/>
              </a:rPr>
              <a:t>muita</a:t>
            </a:r>
            <a:r>
              <a:rPr lang="en-US" sz="1200">
                <a:cs typeface="Arial"/>
              </a:rPr>
              <a:t> </a:t>
            </a:r>
            <a:r>
              <a:rPr lang="en-US" sz="1200" err="1">
                <a:cs typeface="Arial"/>
              </a:rPr>
              <a:t>virkoja</a:t>
            </a:r>
            <a:r>
              <a:rPr lang="en-US" sz="1200">
                <a:cs typeface="Arial"/>
              </a:rPr>
              <a:t> </a:t>
            </a:r>
            <a:r>
              <a:rPr lang="en-US" sz="1200" err="1">
                <a:cs typeface="Arial"/>
              </a:rPr>
              <a:t>osan</a:t>
            </a:r>
            <a:r>
              <a:rPr lang="en-US" sz="1200">
                <a:cs typeface="Arial"/>
              </a:rPr>
              <a:t> </a:t>
            </a:r>
            <a:r>
              <a:rPr lang="en-US" sz="1200" err="1">
                <a:cs typeface="Arial"/>
              </a:rPr>
              <a:t>aikaa</a:t>
            </a:r>
            <a:endParaRPr lang="en-US" sz="1200">
              <a:cs typeface="Arial"/>
            </a:endParaRPr>
          </a:p>
          <a:p>
            <a:pPr marL="0" indent="0">
              <a:buNone/>
            </a:pPr>
            <a:r>
              <a:rPr lang="en-US" sz="1200" b="1" err="1">
                <a:cs typeface="Arial"/>
              </a:rPr>
              <a:t>Perheiden</a:t>
            </a:r>
            <a:r>
              <a:rPr lang="en-US" sz="1200" b="1">
                <a:cs typeface="Arial"/>
              </a:rPr>
              <a:t> </a:t>
            </a:r>
            <a:r>
              <a:rPr lang="en-US" sz="1200" b="1" err="1">
                <a:cs typeface="Arial"/>
              </a:rPr>
              <a:t>tuki</a:t>
            </a:r>
            <a:r>
              <a:rPr lang="en-US" sz="1200" b="1">
                <a:cs typeface="Arial"/>
              </a:rPr>
              <a:t> ja </a:t>
            </a:r>
            <a:r>
              <a:rPr lang="en-US" sz="1200" b="1" err="1">
                <a:cs typeface="Arial"/>
              </a:rPr>
              <a:t>ostopalvelut</a:t>
            </a:r>
            <a:endParaRPr lang="en-US" sz="1200" b="1">
              <a:cs typeface="Arial"/>
            </a:endParaRPr>
          </a:p>
          <a:p>
            <a:r>
              <a:rPr lang="en-US" sz="1200" err="1">
                <a:cs typeface="Arial"/>
              </a:rPr>
              <a:t>Tomintatuotot</a:t>
            </a:r>
            <a:r>
              <a:rPr lang="en-US" sz="1200">
                <a:cs typeface="Arial"/>
              </a:rPr>
              <a:t>; </a:t>
            </a:r>
            <a:r>
              <a:rPr lang="en-US" sz="1200" err="1">
                <a:cs typeface="Arial"/>
              </a:rPr>
              <a:t>ei</a:t>
            </a:r>
            <a:r>
              <a:rPr lang="en-US" sz="1200">
                <a:cs typeface="Arial"/>
              </a:rPr>
              <a:t> ole </a:t>
            </a:r>
            <a:r>
              <a:rPr lang="en-US" sz="1200" err="1">
                <a:cs typeface="Arial"/>
              </a:rPr>
              <a:t>pystytty</a:t>
            </a:r>
            <a:r>
              <a:rPr lang="en-US" sz="1200">
                <a:cs typeface="Arial"/>
              </a:rPr>
              <a:t> </a:t>
            </a:r>
            <a:r>
              <a:rPr lang="en-US" sz="1200" err="1">
                <a:cs typeface="Arial"/>
              </a:rPr>
              <a:t>vielä</a:t>
            </a:r>
            <a:r>
              <a:rPr lang="en-US" sz="1200">
                <a:cs typeface="Arial"/>
              </a:rPr>
              <a:t> </a:t>
            </a:r>
            <a:r>
              <a:rPr lang="en-US" sz="1200" err="1">
                <a:cs typeface="Arial"/>
              </a:rPr>
              <a:t>laskuttamaan</a:t>
            </a:r>
            <a:r>
              <a:rPr lang="en-US" sz="1200">
                <a:cs typeface="Arial"/>
              </a:rPr>
              <a:t> mm. </a:t>
            </a:r>
            <a:r>
              <a:rPr lang="en-US" sz="1200" err="1">
                <a:cs typeface="Arial"/>
              </a:rPr>
              <a:t>Kv</a:t>
            </a:r>
            <a:r>
              <a:rPr lang="en-US" sz="1200">
                <a:cs typeface="Arial"/>
              </a:rPr>
              <a:t> </a:t>
            </a:r>
            <a:r>
              <a:rPr lang="en-US" sz="1200" err="1">
                <a:cs typeface="Arial"/>
              </a:rPr>
              <a:t>palveluiden</a:t>
            </a:r>
            <a:r>
              <a:rPr lang="en-US" sz="1200">
                <a:cs typeface="Arial"/>
              </a:rPr>
              <a:t> </a:t>
            </a:r>
            <a:r>
              <a:rPr lang="en-US" sz="1200" err="1">
                <a:cs typeface="Arial"/>
              </a:rPr>
              <a:t>kuluja</a:t>
            </a:r>
            <a:r>
              <a:rPr lang="en-US" sz="1200">
                <a:cs typeface="Arial"/>
              </a:rPr>
              <a:t>, </a:t>
            </a:r>
            <a:r>
              <a:rPr lang="en-US" sz="1200" err="1">
                <a:cs typeface="Arial"/>
              </a:rPr>
              <a:t>perheneuvola</a:t>
            </a:r>
            <a:r>
              <a:rPr lang="en-US" sz="1200">
                <a:cs typeface="Arial"/>
              </a:rPr>
              <a:t>, </a:t>
            </a:r>
            <a:r>
              <a:rPr lang="en-US" sz="1200" err="1">
                <a:cs typeface="Arial"/>
              </a:rPr>
              <a:t>koulupsykologit</a:t>
            </a:r>
            <a:r>
              <a:rPr lang="en-US" sz="1200">
                <a:cs typeface="Arial"/>
              </a:rPr>
              <a:t> ja  </a:t>
            </a:r>
            <a:r>
              <a:rPr lang="en-US" sz="1200" err="1">
                <a:cs typeface="Arial"/>
              </a:rPr>
              <a:t>kuraattorit</a:t>
            </a:r>
            <a:endParaRPr lang="en-US" sz="1200">
              <a:cs typeface="Arial"/>
            </a:endParaRPr>
          </a:p>
          <a:p>
            <a:r>
              <a:rPr lang="en-US" sz="1200" err="1">
                <a:cs typeface="Arial"/>
              </a:rPr>
              <a:t>Henkilöstökulut</a:t>
            </a:r>
            <a:r>
              <a:rPr lang="en-US" sz="1200">
                <a:cs typeface="Arial"/>
              </a:rPr>
              <a:t>; </a:t>
            </a:r>
            <a:r>
              <a:rPr lang="en-US" sz="1200" err="1">
                <a:cs typeface="Arial"/>
              </a:rPr>
              <a:t>useita</a:t>
            </a:r>
            <a:r>
              <a:rPr lang="en-US" sz="1200">
                <a:cs typeface="Arial"/>
              </a:rPr>
              <a:t> </a:t>
            </a:r>
            <a:r>
              <a:rPr lang="en-US" sz="1200" err="1">
                <a:cs typeface="Arial"/>
              </a:rPr>
              <a:t>virkoja</a:t>
            </a:r>
            <a:r>
              <a:rPr lang="en-US" sz="1200">
                <a:cs typeface="Arial"/>
              </a:rPr>
              <a:t> </a:t>
            </a:r>
            <a:r>
              <a:rPr lang="en-US" sz="1200" err="1">
                <a:cs typeface="Arial"/>
              </a:rPr>
              <a:t>täyttämättä</a:t>
            </a:r>
            <a:endParaRPr lang="en-US" sz="1200">
              <a:cs typeface="Arial"/>
            </a:endParaRPr>
          </a:p>
          <a:p>
            <a:r>
              <a:rPr lang="en-US" sz="1200" err="1">
                <a:cs typeface="Arial"/>
              </a:rPr>
              <a:t>Palvelujen</a:t>
            </a:r>
            <a:r>
              <a:rPr lang="en-US" sz="1200">
                <a:cs typeface="Arial"/>
              </a:rPr>
              <a:t> ostot; </a:t>
            </a:r>
            <a:r>
              <a:rPr lang="en-US" sz="1200" err="1">
                <a:cs typeface="Arial"/>
              </a:rPr>
              <a:t>osa</a:t>
            </a:r>
            <a:r>
              <a:rPr lang="en-US" sz="1200">
                <a:cs typeface="Arial"/>
              </a:rPr>
              <a:t> </a:t>
            </a:r>
            <a:r>
              <a:rPr lang="en-US" sz="1200" err="1">
                <a:cs typeface="Arial"/>
              </a:rPr>
              <a:t>palvelujen</a:t>
            </a:r>
            <a:r>
              <a:rPr lang="en-US" sz="1200">
                <a:cs typeface="Arial"/>
              </a:rPr>
              <a:t> </a:t>
            </a:r>
            <a:r>
              <a:rPr lang="en-US" sz="1200" err="1">
                <a:cs typeface="Arial"/>
              </a:rPr>
              <a:t>ostoista</a:t>
            </a:r>
            <a:r>
              <a:rPr lang="en-US" sz="1200">
                <a:cs typeface="Arial"/>
              </a:rPr>
              <a:t> </a:t>
            </a:r>
            <a:r>
              <a:rPr lang="en-US" sz="1200" err="1">
                <a:cs typeface="Arial"/>
              </a:rPr>
              <a:t>näkyy</a:t>
            </a:r>
            <a:r>
              <a:rPr lang="en-US" sz="1200">
                <a:cs typeface="Arial"/>
              </a:rPr>
              <a:t> </a:t>
            </a:r>
            <a:r>
              <a:rPr lang="en-US" sz="1200" err="1">
                <a:cs typeface="Arial"/>
              </a:rPr>
              <a:t>vasta</a:t>
            </a:r>
            <a:r>
              <a:rPr lang="en-US" sz="1200">
                <a:cs typeface="Arial"/>
              </a:rPr>
              <a:t> </a:t>
            </a:r>
            <a:r>
              <a:rPr lang="en-US" sz="1200" err="1">
                <a:cs typeface="Arial"/>
              </a:rPr>
              <a:t>tilinpäätöksessä</a:t>
            </a:r>
            <a:endParaRPr lang="en-US" sz="1200">
              <a:cs typeface="Arial"/>
            </a:endParaRPr>
          </a:p>
          <a:p>
            <a:r>
              <a:rPr lang="en-US" sz="1200" err="1">
                <a:cs typeface="Arial"/>
              </a:rPr>
              <a:t>Aineet</a:t>
            </a:r>
            <a:r>
              <a:rPr lang="en-US" sz="1200">
                <a:cs typeface="Arial"/>
              </a:rPr>
              <a:t>, </a:t>
            </a:r>
            <a:r>
              <a:rPr lang="en-US" sz="1200" err="1">
                <a:cs typeface="Arial"/>
              </a:rPr>
              <a:t>tarvikkeet</a:t>
            </a:r>
            <a:r>
              <a:rPr lang="en-US" sz="1200">
                <a:cs typeface="Arial"/>
              </a:rPr>
              <a:t> ja </a:t>
            </a:r>
            <a:r>
              <a:rPr lang="en-US" sz="1200" err="1">
                <a:cs typeface="Arial"/>
              </a:rPr>
              <a:t>tavarat</a:t>
            </a:r>
            <a:r>
              <a:rPr lang="en-US" sz="1200">
                <a:cs typeface="Arial"/>
              </a:rPr>
              <a:t>; </a:t>
            </a:r>
            <a:r>
              <a:rPr lang="en-US" sz="1200" err="1">
                <a:cs typeface="Arial"/>
              </a:rPr>
              <a:t>tiukka</a:t>
            </a:r>
            <a:r>
              <a:rPr lang="en-US" sz="1200">
                <a:cs typeface="Arial"/>
              </a:rPr>
              <a:t> </a:t>
            </a:r>
            <a:r>
              <a:rPr lang="en-US" sz="1200" err="1">
                <a:cs typeface="Arial"/>
              </a:rPr>
              <a:t>talouskuri</a:t>
            </a:r>
            <a:endParaRPr lang="en-US" sz="1200">
              <a:cs typeface="Arial"/>
            </a:endParaRPr>
          </a:p>
          <a:p>
            <a:r>
              <a:rPr lang="en-US" sz="1200">
                <a:cs typeface="Arial"/>
              </a:rPr>
              <a:t>Muut </a:t>
            </a:r>
            <a:r>
              <a:rPr lang="en-US" sz="1200" err="1">
                <a:cs typeface="Arial"/>
              </a:rPr>
              <a:t>toimintakulut</a:t>
            </a:r>
            <a:r>
              <a:rPr lang="en-US" sz="1200">
                <a:cs typeface="Arial"/>
              </a:rPr>
              <a:t>; </a:t>
            </a:r>
            <a:r>
              <a:rPr lang="en-US" sz="1200" err="1">
                <a:cs typeface="Arial"/>
              </a:rPr>
              <a:t>tilavuokrien</a:t>
            </a:r>
            <a:r>
              <a:rPr lang="en-US" sz="1200">
                <a:cs typeface="Arial"/>
              </a:rPr>
              <a:t> </a:t>
            </a:r>
            <a:r>
              <a:rPr lang="en-US" sz="1200" err="1">
                <a:cs typeface="Arial"/>
              </a:rPr>
              <a:t>nousu</a:t>
            </a:r>
            <a:r>
              <a:rPr lang="en-US" sz="1200">
                <a:cs typeface="Arial"/>
              </a:rPr>
              <a:t>, </a:t>
            </a:r>
            <a:r>
              <a:rPr lang="en-US" sz="1200" err="1">
                <a:cs typeface="Arial"/>
              </a:rPr>
              <a:t>todennäköisesti</a:t>
            </a:r>
            <a:r>
              <a:rPr lang="en-US" sz="1200">
                <a:cs typeface="Arial"/>
              </a:rPr>
              <a:t> </a:t>
            </a:r>
            <a:r>
              <a:rPr lang="en-US" sz="1200" err="1">
                <a:cs typeface="Arial"/>
              </a:rPr>
              <a:t>alibudjetoitu</a:t>
            </a:r>
            <a:r>
              <a:rPr lang="en-US" sz="1200">
                <a:cs typeface="Arial"/>
              </a:rPr>
              <a:t>, </a:t>
            </a:r>
            <a:r>
              <a:rPr lang="en-US" sz="1200" err="1">
                <a:cs typeface="Arial"/>
              </a:rPr>
              <a:t>ei</a:t>
            </a:r>
            <a:r>
              <a:rPr lang="en-US" sz="1200">
                <a:cs typeface="Arial"/>
              </a:rPr>
              <a:t> ole </a:t>
            </a:r>
            <a:r>
              <a:rPr lang="en-US" sz="1200" err="1">
                <a:cs typeface="Arial"/>
              </a:rPr>
              <a:t>todellisuus</a:t>
            </a:r>
            <a:r>
              <a:rPr lang="en-US" sz="1200">
                <a:cs typeface="Arial"/>
              </a:rPr>
              <a:t> </a:t>
            </a:r>
            <a:r>
              <a:rPr lang="en-US" sz="1200" err="1">
                <a:cs typeface="Arial"/>
              </a:rPr>
              <a:t>ollut</a:t>
            </a:r>
            <a:r>
              <a:rPr lang="en-US" sz="1200">
                <a:cs typeface="Arial"/>
              </a:rPr>
              <a:t> </a:t>
            </a:r>
            <a:r>
              <a:rPr lang="en-US" sz="1200" err="1">
                <a:cs typeface="Arial"/>
              </a:rPr>
              <a:t>tiedossa</a:t>
            </a:r>
            <a:r>
              <a:rPr lang="en-US" sz="1200">
                <a:cs typeface="Arial"/>
              </a:rPr>
              <a:t> mm. 17 </a:t>
            </a:r>
            <a:r>
              <a:rPr lang="en-US" sz="1200" err="1">
                <a:cs typeface="Arial"/>
              </a:rPr>
              <a:t>kurattoorin</a:t>
            </a:r>
            <a:r>
              <a:rPr lang="en-US" sz="1200">
                <a:cs typeface="Arial"/>
              </a:rPr>
              <a:t> </a:t>
            </a:r>
            <a:r>
              <a:rPr lang="en-US" sz="1200" err="1">
                <a:cs typeface="Arial"/>
              </a:rPr>
              <a:t>huoneiden</a:t>
            </a:r>
            <a:r>
              <a:rPr lang="en-US" sz="1200">
                <a:cs typeface="Arial"/>
              </a:rPr>
              <a:t> </a:t>
            </a:r>
            <a:r>
              <a:rPr lang="en-US" sz="1200" err="1">
                <a:cs typeface="Arial"/>
              </a:rPr>
              <a:t>tilavuokrat</a:t>
            </a:r>
            <a:r>
              <a:rPr lang="en-US" sz="1200">
                <a:cs typeface="Arial"/>
              </a:rPr>
              <a:t>,</a:t>
            </a:r>
          </a:p>
          <a:p>
            <a:r>
              <a:rPr lang="en-US" sz="1200" err="1">
                <a:cs typeface="Arial"/>
              </a:rPr>
              <a:t>Kunnista</a:t>
            </a:r>
            <a:r>
              <a:rPr lang="en-US" sz="1200">
                <a:cs typeface="Arial"/>
              </a:rPr>
              <a:t> </a:t>
            </a:r>
            <a:r>
              <a:rPr lang="en-US" sz="1200" err="1">
                <a:cs typeface="Arial"/>
              </a:rPr>
              <a:t>siirtynyt</a:t>
            </a:r>
            <a:r>
              <a:rPr lang="en-US" sz="1200">
                <a:cs typeface="Arial"/>
              </a:rPr>
              <a:t> </a:t>
            </a:r>
            <a:r>
              <a:rPr lang="en-US" sz="1200" err="1">
                <a:cs typeface="Arial"/>
              </a:rPr>
              <a:t>työntekijöitä</a:t>
            </a:r>
            <a:r>
              <a:rPr lang="en-US" sz="1200">
                <a:cs typeface="Arial"/>
              </a:rPr>
              <a:t>, </a:t>
            </a:r>
            <a:r>
              <a:rPr lang="en-US" sz="1200" err="1">
                <a:cs typeface="Arial"/>
              </a:rPr>
              <a:t>täsämätietoa</a:t>
            </a:r>
            <a:r>
              <a:rPr lang="en-US" sz="1200">
                <a:cs typeface="Arial"/>
              </a:rPr>
              <a:t> </a:t>
            </a:r>
            <a:r>
              <a:rPr lang="en-US" sz="1200" err="1">
                <a:cs typeface="Arial"/>
              </a:rPr>
              <a:t>ei</a:t>
            </a:r>
            <a:r>
              <a:rPr lang="en-US" sz="1200">
                <a:cs typeface="Arial"/>
              </a:rPr>
              <a:t> ole </a:t>
            </a:r>
            <a:r>
              <a:rPr lang="en-US" sz="1200" err="1">
                <a:cs typeface="Arial"/>
              </a:rPr>
              <a:t>saatu</a:t>
            </a:r>
            <a:r>
              <a:rPr lang="en-US" sz="1200">
                <a:cs typeface="Arial"/>
              </a:rPr>
              <a:t> </a:t>
            </a:r>
            <a:r>
              <a:rPr lang="en-US" sz="1200" err="1">
                <a:cs typeface="Arial"/>
              </a:rPr>
              <a:t>aikaisemmista</a:t>
            </a:r>
            <a:r>
              <a:rPr lang="en-US" sz="1200">
                <a:cs typeface="Arial"/>
              </a:rPr>
              <a:t> </a:t>
            </a:r>
            <a:r>
              <a:rPr lang="en-US" sz="1200" err="1">
                <a:cs typeface="Arial"/>
              </a:rPr>
              <a:t>budjeteista</a:t>
            </a:r>
            <a:r>
              <a:rPr lang="en-US" sz="1200">
                <a:cs typeface="Arial"/>
              </a:rPr>
              <a:t> 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F055FBD-B9E3-4352-97E2-26A3941A3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4202" y="6413614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12.6.2023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095B28-6700-422C-869C-221C01ACF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/>
              <a:t>Kainuun hyvinvointialue </a:t>
            </a:r>
          </a:p>
        </p:txBody>
      </p:sp>
    </p:spTree>
    <p:extLst>
      <p:ext uri="{BB962C8B-B14F-4D97-AF65-F5344CB8AC3E}">
        <p14:creationId xmlns:p14="http://schemas.microsoft.com/office/powerpoint/2010/main" val="1092623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D36142-4B15-4736-B3C6-CFBBDF4D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202" y="320675"/>
            <a:ext cx="7820426" cy="1325563"/>
          </a:xfrm>
        </p:spPr>
        <p:txBody>
          <a:bodyPr anchor="ctr">
            <a:normAutofit/>
          </a:bodyPr>
          <a:lstStyle/>
          <a:p>
            <a:pPr algn="ctr"/>
            <a:r>
              <a:rPr lang="fi-FI"/>
              <a:t>Ikäihmisten palvelut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10BC4C7-6AFB-7966-BC0D-DD02F5B08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15944" y="1301132"/>
            <a:ext cx="4038600" cy="48758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err="1">
                <a:cs typeface="Arial"/>
              </a:rPr>
              <a:t>Poikkeamat</a:t>
            </a:r>
            <a:r>
              <a:rPr lang="en-US">
                <a:cs typeface="Arial"/>
              </a:rPr>
              <a:t> 1-4/2023</a:t>
            </a:r>
          </a:p>
          <a:p>
            <a:pPr marL="0" indent="0">
              <a:buNone/>
            </a:pPr>
            <a:r>
              <a:rPr lang="en-US" sz="1000" b="1" err="1">
                <a:cs typeface="Arial"/>
              </a:rPr>
              <a:t>Ikäihmisten</a:t>
            </a:r>
            <a:r>
              <a:rPr lang="en-US" sz="1000" b="1">
                <a:cs typeface="Arial"/>
              </a:rPr>
              <a:t> </a:t>
            </a:r>
            <a:r>
              <a:rPr lang="en-US" sz="1000" b="1" err="1">
                <a:cs typeface="Arial"/>
              </a:rPr>
              <a:t>asumispalvelut</a:t>
            </a:r>
            <a:endParaRPr lang="en-US" sz="1000" b="1">
              <a:cs typeface="Arial"/>
            </a:endParaRPr>
          </a:p>
          <a:p>
            <a:r>
              <a:rPr lang="en-US" sz="1000" err="1">
                <a:cs typeface="Arial"/>
              </a:rPr>
              <a:t>Henkilöstökulut</a:t>
            </a:r>
            <a:r>
              <a:rPr lang="en-US" sz="1000">
                <a:cs typeface="Arial"/>
              </a:rPr>
              <a:t>; </a:t>
            </a:r>
            <a:r>
              <a:rPr lang="en-US" sz="1000" err="1">
                <a:cs typeface="Arial"/>
              </a:rPr>
              <a:t>henkilöstötilanne</a:t>
            </a:r>
            <a:r>
              <a:rPr lang="en-US" sz="1000">
                <a:cs typeface="Arial"/>
              </a:rPr>
              <a:t> </a:t>
            </a:r>
            <a:r>
              <a:rPr lang="en-US" sz="1000" err="1">
                <a:cs typeface="Arial"/>
              </a:rPr>
              <a:t>parantunut</a:t>
            </a:r>
            <a:r>
              <a:rPr lang="en-US" sz="1000">
                <a:cs typeface="Arial"/>
              </a:rPr>
              <a:t> </a:t>
            </a:r>
            <a:r>
              <a:rPr lang="en-US" sz="1000" err="1">
                <a:cs typeface="Arial"/>
              </a:rPr>
              <a:t>aiempaan</a:t>
            </a:r>
            <a:r>
              <a:rPr lang="en-US" sz="1000">
                <a:cs typeface="Arial"/>
              </a:rPr>
              <a:t> </a:t>
            </a:r>
            <a:r>
              <a:rPr lang="en-US" sz="1000" err="1">
                <a:cs typeface="Arial"/>
              </a:rPr>
              <a:t>nähden</a:t>
            </a:r>
            <a:r>
              <a:rPr lang="en-US" sz="1000">
                <a:cs typeface="Arial"/>
              </a:rPr>
              <a:t> ja </a:t>
            </a:r>
            <a:r>
              <a:rPr lang="en-US" sz="1000" err="1">
                <a:cs typeface="Arial"/>
              </a:rPr>
              <a:t>myös</a:t>
            </a:r>
            <a:r>
              <a:rPr lang="en-US" sz="1000">
                <a:cs typeface="Arial"/>
              </a:rPr>
              <a:t> </a:t>
            </a:r>
            <a:r>
              <a:rPr lang="en-US" sz="1000" err="1">
                <a:cs typeface="Arial"/>
              </a:rPr>
              <a:t>asiakkaita</a:t>
            </a:r>
            <a:r>
              <a:rPr lang="en-US" sz="1000">
                <a:cs typeface="Arial"/>
              </a:rPr>
              <a:t> on </a:t>
            </a:r>
            <a:r>
              <a:rPr lang="en-US" sz="1000" err="1">
                <a:cs typeface="Arial"/>
              </a:rPr>
              <a:t>pystytty</a:t>
            </a:r>
            <a:r>
              <a:rPr lang="en-US" sz="1000">
                <a:cs typeface="Arial"/>
              </a:rPr>
              <a:t> </a:t>
            </a:r>
            <a:r>
              <a:rPr lang="en-US" sz="1000" err="1">
                <a:cs typeface="Arial"/>
              </a:rPr>
              <a:t>ottamaan</a:t>
            </a:r>
            <a:r>
              <a:rPr lang="en-US" sz="1000">
                <a:cs typeface="Arial"/>
              </a:rPr>
              <a:t> </a:t>
            </a:r>
            <a:r>
              <a:rPr lang="en-US" sz="1000" err="1">
                <a:cs typeface="Arial"/>
              </a:rPr>
              <a:t>vapaille</a:t>
            </a:r>
            <a:r>
              <a:rPr lang="en-US" sz="1000">
                <a:cs typeface="Arial"/>
              </a:rPr>
              <a:t> </a:t>
            </a:r>
            <a:r>
              <a:rPr lang="en-US" sz="1000" err="1">
                <a:cs typeface="Arial"/>
              </a:rPr>
              <a:t>paikoille</a:t>
            </a:r>
            <a:r>
              <a:rPr lang="en-US" sz="1000">
                <a:cs typeface="Arial"/>
              </a:rPr>
              <a:t> </a:t>
            </a:r>
            <a:r>
              <a:rPr lang="en-US" sz="1000" err="1">
                <a:cs typeface="Arial"/>
              </a:rPr>
              <a:t>paremmin</a:t>
            </a:r>
            <a:r>
              <a:rPr lang="en-US" sz="1000">
                <a:cs typeface="Arial"/>
              </a:rPr>
              <a:t>.</a:t>
            </a:r>
          </a:p>
          <a:p>
            <a:r>
              <a:rPr lang="en-US" sz="1000" err="1">
                <a:cs typeface="Arial"/>
              </a:rPr>
              <a:t>Säästötoimena</a:t>
            </a:r>
            <a:r>
              <a:rPr lang="en-US" sz="1000">
                <a:cs typeface="Arial"/>
              </a:rPr>
              <a:t> </a:t>
            </a:r>
            <a:r>
              <a:rPr lang="en-US" sz="1000" err="1">
                <a:cs typeface="Arial"/>
              </a:rPr>
              <a:t>lakkautetaan</a:t>
            </a:r>
            <a:r>
              <a:rPr lang="en-US" sz="1000">
                <a:cs typeface="Arial"/>
              </a:rPr>
              <a:t> </a:t>
            </a:r>
            <a:r>
              <a:rPr lang="en-US" sz="1000" err="1">
                <a:cs typeface="Arial"/>
              </a:rPr>
              <a:t>loppukesästä</a:t>
            </a:r>
            <a:r>
              <a:rPr lang="en-US" sz="1000">
                <a:cs typeface="Arial"/>
              </a:rPr>
              <a:t> </a:t>
            </a:r>
            <a:r>
              <a:rPr lang="en-US" sz="1000" err="1">
                <a:cs typeface="Arial"/>
              </a:rPr>
              <a:t>kolme</a:t>
            </a:r>
            <a:r>
              <a:rPr lang="en-US" sz="1000">
                <a:cs typeface="Arial"/>
              </a:rPr>
              <a:t> </a:t>
            </a:r>
            <a:r>
              <a:rPr lang="en-US" sz="1000" err="1">
                <a:cs typeface="Arial"/>
              </a:rPr>
              <a:t>virkaa</a:t>
            </a:r>
            <a:r>
              <a:rPr lang="en-US" sz="1000">
                <a:cs typeface="Arial"/>
              </a:rPr>
              <a:t> ja </a:t>
            </a:r>
            <a:r>
              <a:rPr lang="en-US" sz="1000" err="1">
                <a:cs typeface="Arial"/>
              </a:rPr>
              <a:t>hoitopaikkojen</a:t>
            </a:r>
            <a:r>
              <a:rPr lang="en-US" sz="1000">
                <a:cs typeface="Arial"/>
              </a:rPr>
              <a:t> </a:t>
            </a:r>
            <a:r>
              <a:rPr lang="en-US" sz="1000" err="1">
                <a:cs typeface="Arial"/>
              </a:rPr>
              <a:t>vähentämisen</a:t>
            </a:r>
            <a:r>
              <a:rPr lang="en-US" sz="1000">
                <a:cs typeface="Arial"/>
              </a:rPr>
              <a:t> </a:t>
            </a:r>
            <a:r>
              <a:rPr lang="en-US" sz="1000" err="1">
                <a:cs typeface="Arial"/>
              </a:rPr>
              <a:t>myötä</a:t>
            </a:r>
            <a:r>
              <a:rPr lang="en-US" sz="1000">
                <a:cs typeface="Arial"/>
              </a:rPr>
              <a:t> </a:t>
            </a:r>
            <a:r>
              <a:rPr lang="en-US" sz="1000" err="1">
                <a:cs typeface="Arial"/>
              </a:rPr>
              <a:t>palvelualueelta</a:t>
            </a:r>
            <a:r>
              <a:rPr lang="en-US" sz="1000">
                <a:cs typeface="Arial"/>
              </a:rPr>
              <a:t> </a:t>
            </a:r>
            <a:r>
              <a:rPr lang="en-US" sz="1000" err="1">
                <a:cs typeface="Arial"/>
              </a:rPr>
              <a:t>siirtyy</a:t>
            </a:r>
            <a:r>
              <a:rPr lang="en-US" sz="1000">
                <a:cs typeface="Arial"/>
              </a:rPr>
              <a:t> pois n. </a:t>
            </a:r>
            <a:r>
              <a:rPr lang="en-US" sz="1000" err="1">
                <a:cs typeface="Arial"/>
              </a:rPr>
              <a:t>kymmenen</a:t>
            </a:r>
            <a:r>
              <a:rPr lang="en-US" sz="1000">
                <a:cs typeface="Arial"/>
              </a:rPr>
              <a:t> </a:t>
            </a:r>
            <a:r>
              <a:rPr lang="en-US" sz="1000" err="1">
                <a:cs typeface="Arial"/>
              </a:rPr>
              <a:t>vakanssia</a:t>
            </a:r>
            <a:r>
              <a:rPr lang="en-US" sz="1000">
                <a:cs typeface="Arial"/>
              </a:rPr>
              <a:t>.</a:t>
            </a:r>
          </a:p>
          <a:p>
            <a:r>
              <a:rPr lang="en-US" sz="1000" err="1">
                <a:cs typeface="Arial"/>
              </a:rPr>
              <a:t>Palvelujen</a:t>
            </a:r>
            <a:r>
              <a:rPr lang="en-US" sz="1000">
                <a:cs typeface="Arial"/>
              </a:rPr>
              <a:t> </a:t>
            </a:r>
            <a:r>
              <a:rPr lang="en-US" sz="1000" err="1">
                <a:cs typeface="Arial"/>
              </a:rPr>
              <a:t>ostot</a:t>
            </a:r>
            <a:r>
              <a:rPr lang="en-US" sz="1000">
                <a:cs typeface="Arial"/>
              </a:rPr>
              <a:t>: </a:t>
            </a:r>
            <a:r>
              <a:rPr lang="en-US" sz="1000" err="1">
                <a:cs typeface="Arial"/>
              </a:rPr>
              <a:t>tällä</a:t>
            </a:r>
            <a:r>
              <a:rPr lang="en-US" sz="1000">
                <a:cs typeface="Arial"/>
              </a:rPr>
              <a:t> </a:t>
            </a:r>
            <a:r>
              <a:rPr lang="en-US" sz="1000" err="1">
                <a:cs typeface="Arial"/>
              </a:rPr>
              <a:t>hetkellä</a:t>
            </a:r>
            <a:r>
              <a:rPr lang="en-US" sz="1000">
                <a:cs typeface="Arial"/>
              </a:rPr>
              <a:t> </a:t>
            </a:r>
            <a:r>
              <a:rPr lang="en-US" sz="1000" err="1">
                <a:cs typeface="Arial"/>
              </a:rPr>
              <a:t>ei</a:t>
            </a:r>
            <a:r>
              <a:rPr lang="en-US" sz="1000">
                <a:cs typeface="Arial"/>
              </a:rPr>
              <a:t> </a:t>
            </a:r>
            <a:r>
              <a:rPr lang="en-US" sz="1000" err="1">
                <a:cs typeface="Arial"/>
              </a:rPr>
              <a:t>tiedossa</a:t>
            </a:r>
            <a:r>
              <a:rPr lang="en-US" sz="1000">
                <a:cs typeface="Arial"/>
              </a:rPr>
              <a:t> </a:t>
            </a:r>
            <a:r>
              <a:rPr lang="en-US" sz="1000" err="1">
                <a:cs typeface="Arial"/>
              </a:rPr>
              <a:t>esim</a:t>
            </a:r>
            <a:r>
              <a:rPr lang="en-US" sz="1000">
                <a:cs typeface="Arial"/>
              </a:rPr>
              <a:t>. </a:t>
            </a:r>
            <a:r>
              <a:rPr lang="en-US" sz="1000" err="1">
                <a:cs typeface="Arial"/>
              </a:rPr>
              <a:t>Ateria</a:t>
            </a:r>
            <a:r>
              <a:rPr lang="en-US" sz="1000">
                <a:cs typeface="Arial"/>
              </a:rPr>
              <a:t>- ja </a:t>
            </a:r>
            <a:r>
              <a:rPr lang="en-US" sz="1000" err="1">
                <a:cs typeface="Arial"/>
              </a:rPr>
              <a:t>puhtaanpitopalveluiden</a:t>
            </a:r>
            <a:r>
              <a:rPr lang="en-US" sz="1000">
                <a:cs typeface="Arial"/>
              </a:rPr>
              <a:t> </a:t>
            </a:r>
            <a:r>
              <a:rPr lang="en-US" sz="1000" err="1">
                <a:cs typeface="Arial"/>
              </a:rPr>
              <a:t>kilpailutus</a:t>
            </a:r>
            <a:r>
              <a:rPr lang="en-US" sz="1000">
                <a:cs typeface="Arial"/>
              </a:rPr>
              <a:t> </a:t>
            </a:r>
            <a:r>
              <a:rPr lang="en-US" sz="1000" err="1">
                <a:cs typeface="Arial"/>
              </a:rPr>
              <a:t>alkamassa</a:t>
            </a:r>
            <a:r>
              <a:rPr lang="en-US" sz="1000">
                <a:cs typeface="Arial"/>
              </a:rPr>
              <a:t> </a:t>
            </a:r>
            <a:r>
              <a:rPr lang="en-US" sz="1000" err="1">
                <a:cs typeface="Arial"/>
              </a:rPr>
              <a:t>Kajaanin</a:t>
            </a:r>
            <a:r>
              <a:rPr lang="en-US" sz="1000">
                <a:cs typeface="Arial"/>
              </a:rPr>
              <a:t>, </a:t>
            </a:r>
            <a:r>
              <a:rPr lang="en-US" sz="1000" err="1">
                <a:cs typeface="Arial"/>
              </a:rPr>
              <a:t>Ristijärven</a:t>
            </a:r>
            <a:r>
              <a:rPr lang="en-US" sz="1000">
                <a:cs typeface="Arial"/>
              </a:rPr>
              <a:t> ja </a:t>
            </a:r>
            <a:r>
              <a:rPr lang="en-US" sz="1000" err="1">
                <a:cs typeface="Arial"/>
              </a:rPr>
              <a:t>Hyrynsalmen</a:t>
            </a:r>
            <a:r>
              <a:rPr lang="en-US" sz="1000">
                <a:cs typeface="Arial"/>
              </a:rPr>
              <a:t> </a:t>
            </a:r>
            <a:r>
              <a:rPr lang="en-US" sz="1000" err="1">
                <a:cs typeface="Arial"/>
              </a:rPr>
              <a:t>osalta</a:t>
            </a:r>
            <a:r>
              <a:rPr lang="en-US" sz="1000">
                <a:cs typeface="Arial"/>
              </a:rPr>
              <a:t>.</a:t>
            </a:r>
          </a:p>
          <a:p>
            <a:pPr marL="0" indent="0">
              <a:buNone/>
            </a:pPr>
            <a:r>
              <a:rPr lang="en-US" sz="1000" b="1" err="1">
                <a:cs typeface="Arial"/>
              </a:rPr>
              <a:t>Ikäihmisten</a:t>
            </a:r>
            <a:r>
              <a:rPr lang="en-US" sz="1000" b="1">
                <a:cs typeface="Arial"/>
              </a:rPr>
              <a:t> </a:t>
            </a:r>
            <a:r>
              <a:rPr lang="en-US" sz="1000" b="1" err="1">
                <a:cs typeface="Arial"/>
              </a:rPr>
              <a:t>kotihoito</a:t>
            </a:r>
            <a:endParaRPr lang="en-US" sz="1000" b="1">
              <a:cs typeface="Arial"/>
            </a:endParaRPr>
          </a:p>
          <a:p>
            <a:r>
              <a:rPr lang="en-US" sz="1000" err="1">
                <a:cs typeface="Arial"/>
              </a:rPr>
              <a:t>Toimintatuotot</a:t>
            </a:r>
            <a:r>
              <a:rPr lang="en-US" sz="1000">
                <a:cs typeface="Arial"/>
              </a:rPr>
              <a:t>; </a:t>
            </a:r>
            <a:r>
              <a:rPr lang="en-US" sz="1000" err="1">
                <a:cs typeface="Arial"/>
              </a:rPr>
              <a:t>laskutuksissa</a:t>
            </a:r>
            <a:r>
              <a:rPr lang="en-US" sz="1000">
                <a:cs typeface="Arial"/>
              </a:rPr>
              <a:t> </a:t>
            </a:r>
            <a:r>
              <a:rPr lang="en-US" sz="1000" err="1">
                <a:cs typeface="Arial"/>
              </a:rPr>
              <a:t>viivettä</a:t>
            </a:r>
            <a:endParaRPr lang="en-US" sz="1000">
              <a:cs typeface="Arial"/>
            </a:endParaRPr>
          </a:p>
          <a:p>
            <a:r>
              <a:rPr lang="fi-FI" sz="1000"/>
              <a:t>Henkilöstökulut; vakansseja täyttämättä</a:t>
            </a:r>
            <a:endParaRPr lang="fi-FI" sz="1000">
              <a:cs typeface="Arial"/>
            </a:endParaRPr>
          </a:p>
          <a:p>
            <a:r>
              <a:rPr lang="fi-FI" sz="1000">
                <a:cs typeface="Arial"/>
              </a:rPr>
              <a:t>Palvelujen ostot; ei merkittäviä muutoksia tulossa palvelujen ostoihin</a:t>
            </a:r>
          </a:p>
          <a:p>
            <a:r>
              <a:rPr lang="fi-FI" sz="1000">
                <a:cs typeface="Arial"/>
              </a:rPr>
              <a:t>Maksutuotoissa mukana ikäihmisten palvelunohjaukseen kuuluvia asiakasmaksutuloja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F055FBD-B9E3-4352-97E2-26A3941A3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4202" y="6413614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12.6.2023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095B28-6700-422C-869C-221C01ACF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/>
              <a:t>Kainuun hyvinvointialue </a:t>
            </a:r>
          </a:p>
        </p:txBody>
      </p:sp>
      <p:pic>
        <p:nvPicPr>
          <p:cNvPr id="14" name="Sisällön paikkamerkki 13">
            <a:extLst>
              <a:ext uri="{FF2B5EF4-FFF2-40B4-BE49-F238E27FC236}">
                <a16:creationId xmlns:a16="http://schemas.microsoft.com/office/drawing/2014/main" id="{EE041A4F-BCC3-4489-B3B0-08E2B5E16D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6038" y="1301132"/>
            <a:ext cx="7064925" cy="4875831"/>
          </a:xfrm>
        </p:spPr>
      </p:pic>
    </p:spTree>
    <p:extLst>
      <p:ext uri="{BB962C8B-B14F-4D97-AF65-F5344CB8AC3E}">
        <p14:creationId xmlns:p14="http://schemas.microsoft.com/office/powerpoint/2010/main" val="604468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F25BAB-CABF-4EA5-BB24-FBC9A688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66" y="119091"/>
            <a:ext cx="7820426" cy="1059367"/>
          </a:xfrm>
        </p:spPr>
        <p:txBody>
          <a:bodyPr>
            <a:normAutofit/>
          </a:bodyPr>
          <a:lstStyle/>
          <a:p>
            <a:r>
              <a:rPr lang="fi-FI" sz="3600">
                <a:cs typeface="Arial"/>
              </a:rPr>
              <a:t>Terveyden ja sairaanhoidon palvelut</a:t>
            </a:r>
            <a:endParaRPr lang="fi-FI" sz="360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6A60377-E519-37E1-7A08-840AEA4E7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789" y="1253331"/>
            <a:ext cx="7617181" cy="4351338"/>
          </a:xfr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1AA7F3-AF7F-48D3-AF96-A9F73A5D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12.6.2023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C48B71A-2C27-4E69-9799-F2F33F83F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Kainuun hyvinvointialue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D56322-C96D-0DAB-84E8-CD527D818C33}"/>
              </a:ext>
            </a:extLst>
          </p:cNvPr>
          <p:cNvSpPr txBox="1"/>
          <p:nvPr/>
        </p:nvSpPr>
        <p:spPr>
          <a:xfrm>
            <a:off x="8743461" y="1208941"/>
            <a:ext cx="3077307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err="1">
                <a:cs typeface="Arial"/>
              </a:rPr>
              <a:t>Toimintatuotot</a:t>
            </a:r>
            <a:r>
              <a:rPr lang="en-US" sz="1400" b="1">
                <a:cs typeface="Arial"/>
              </a:rPr>
              <a:t>:</a:t>
            </a:r>
            <a:r>
              <a:rPr lang="en-US" sz="1400">
                <a:cs typeface="Arial"/>
              </a:rPr>
              <a:t> </a:t>
            </a:r>
            <a:r>
              <a:rPr lang="en-US" sz="1400" err="1">
                <a:cs typeface="Arial"/>
              </a:rPr>
              <a:t>laskutuksissa</a:t>
            </a:r>
            <a:r>
              <a:rPr lang="en-US" sz="1400">
                <a:cs typeface="Arial"/>
              </a:rPr>
              <a:t> </a:t>
            </a:r>
            <a:r>
              <a:rPr lang="en-US" sz="1400" err="1">
                <a:cs typeface="Arial"/>
              </a:rPr>
              <a:t>viivettä</a:t>
            </a:r>
            <a:r>
              <a:rPr lang="en-US" sz="1400">
                <a:cs typeface="Arial"/>
              </a:rPr>
              <a:t>. </a:t>
            </a:r>
            <a:r>
              <a:rPr lang="en-US" sz="1400" err="1">
                <a:cs typeface="Arial"/>
              </a:rPr>
              <a:t>Esim</a:t>
            </a:r>
            <a:r>
              <a:rPr lang="en-US" sz="1400">
                <a:cs typeface="Arial"/>
              </a:rPr>
              <a:t> </a:t>
            </a:r>
            <a:r>
              <a:rPr lang="en-US" sz="1400" err="1">
                <a:cs typeface="Arial"/>
              </a:rPr>
              <a:t>valtionkorvauksia</a:t>
            </a:r>
            <a:r>
              <a:rPr lang="en-US" sz="1400">
                <a:cs typeface="Arial"/>
              </a:rPr>
              <a:t> </a:t>
            </a:r>
            <a:r>
              <a:rPr lang="en-US" sz="1400" err="1">
                <a:cs typeface="Arial"/>
              </a:rPr>
              <a:t>saamatta</a:t>
            </a:r>
            <a:endParaRPr lang="en-US" sz="1400">
              <a:cs typeface="Arial"/>
            </a:endParaRPr>
          </a:p>
          <a:p>
            <a:endParaRPr lang="en-US" sz="1400">
              <a:cs typeface="Arial"/>
            </a:endParaRPr>
          </a:p>
          <a:p>
            <a:r>
              <a:rPr lang="en-US" sz="1400" b="1" err="1">
                <a:cs typeface="Arial"/>
              </a:rPr>
              <a:t>Henkilöstökulut</a:t>
            </a:r>
            <a:r>
              <a:rPr lang="en-US" sz="1400" b="1">
                <a:cs typeface="Arial"/>
              </a:rPr>
              <a:t>:</a:t>
            </a:r>
            <a:r>
              <a:rPr lang="en-US" sz="1400">
                <a:cs typeface="Arial"/>
              </a:rPr>
              <a:t> </a:t>
            </a:r>
            <a:r>
              <a:rPr lang="en-US" sz="1400" err="1">
                <a:cs typeface="Arial"/>
              </a:rPr>
              <a:t>rekrytoinnin</a:t>
            </a:r>
            <a:r>
              <a:rPr lang="en-US" sz="1400">
                <a:cs typeface="Arial"/>
              </a:rPr>
              <a:t> </a:t>
            </a:r>
            <a:r>
              <a:rPr lang="en-US" sz="1400" err="1">
                <a:cs typeface="Arial"/>
              </a:rPr>
              <a:t>saatavuusongelma</a:t>
            </a:r>
            <a:endParaRPr lang="en-US" sz="1400">
              <a:cs typeface="Arial"/>
            </a:endParaRPr>
          </a:p>
          <a:p>
            <a:endParaRPr lang="en-US" sz="1400">
              <a:cs typeface="Arial"/>
            </a:endParaRPr>
          </a:p>
          <a:p>
            <a:r>
              <a:rPr lang="en-US" sz="1400" b="1" err="1">
                <a:cs typeface="Arial"/>
              </a:rPr>
              <a:t>Palvelujen</a:t>
            </a:r>
            <a:r>
              <a:rPr lang="en-US" sz="1400" b="1">
                <a:cs typeface="Arial"/>
              </a:rPr>
              <a:t> </a:t>
            </a:r>
            <a:r>
              <a:rPr lang="en-US" sz="1400" b="1" err="1">
                <a:cs typeface="Arial"/>
              </a:rPr>
              <a:t>ostot</a:t>
            </a:r>
            <a:r>
              <a:rPr lang="en-US" sz="1400" b="1">
                <a:cs typeface="Arial"/>
              </a:rPr>
              <a:t>:</a:t>
            </a:r>
          </a:p>
          <a:p>
            <a:r>
              <a:rPr lang="en-US" sz="1400" err="1">
                <a:cs typeface="Arial"/>
              </a:rPr>
              <a:t>Laskutuksissa</a:t>
            </a:r>
            <a:r>
              <a:rPr lang="en-US" sz="1400">
                <a:cs typeface="Arial"/>
              </a:rPr>
              <a:t> </a:t>
            </a:r>
            <a:r>
              <a:rPr lang="en-US" sz="1400" err="1">
                <a:cs typeface="Arial"/>
              </a:rPr>
              <a:t>viivettä</a:t>
            </a:r>
            <a:r>
              <a:rPr lang="en-US" sz="1400">
                <a:cs typeface="Arial"/>
              </a:rPr>
              <a:t> (OYS </a:t>
            </a:r>
            <a:r>
              <a:rPr lang="en-US" sz="1400" err="1">
                <a:cs typeface="Arial"/>
              </a:rPr>
              <a:t>suurimpana</a:t>
            </a:r>
            <a:r>
              <a:rPr lang="en-US" sz="1400">
                <a:cs typeface="Arial"/>
              </a:rPr>
              <a:t>)</a:t>
            </a:r>
          </a:p>
          <a:p>
            <a:r>
              <a:rPr lang="en-US" sz="1400" err="1">
                <a:cs typeface="Arial"/>
              </a:rPr>
              <a:t>Työvoiman</a:t>
            </a:r>
            <a:r>
              <a:rPr lang="en-US" sz="1400">
                <a:cs typeface="Arial"/>
              </a:rPr>
              <a:t> </a:t>
            </a:r>
            <a:r>
              <a:rPr lang="en-US" sz="1400" err="1">
                <a:cs typeface="Arial"/>
              </a:rPr>
              <a:t>vuokraan</a:t>
            </a:r>
            <a:r>
              <a:rPr lang="en-US" sz="1400">
                <a:cs typeface="Arial"/>
              </a:rPr>
              <a:t> </a:t>
            </a:r>
            <a:r>
              <a:rPr lang="en-US" sz="1400" err="1">
                <a:cs typeface="Arial"/>
              </a:rPr>
              <a:t>mennyt</a:t>
            </a:r>
            <a:r>
              <a:rPr lang="en-US" sz="1400">
                <a:cs typeface="Arial"/>
              </a:rPr>
              <a:t> </a:t>
            </a:r>
            <a:r>
              <a:rPr lang="en-US" sz="1400" err="1">
                <a:cs typeface="Arial"/>
              </a:rPr>
              <a:t>edellisvuotta</a:t>
            </a:r>
            <a:r>
              <a:rPr lang="en-US" sz="1400">
                <a:cs typeface="Arial"/>
              </a:rPr>
              <a:t> ja </a:t>
            </a:r>
            <a:r>
              <a:rPr lang="en-US" sz="1400" err="1">
                <a:cs typeface="Arial"/>
              </a:rPr>
              <a:t>talousarviota</a:t>
            </a:r>
            <a:r>
              <a:rPr lang="en-US" sz="1400">
                <a:cs typeface="Arial"/>
              </a:rPr>
              <a:t> </a:t>
            </a:r>
            <a:r>
              <a:rPr lang="en-US" sz="1400" err="1">
                <a:cs typeface="Arial"/>
              </a:rPr>
              <a:t>enemmän</a:t>
            </a:r>
            <a:r>
              <a:rPr lang="en-US" sz="1400">
                <a:cs typeface="Arial"/>
              </a:rPr>
              <a:t>.</a:t>
            </a:r>
          </a:p>
          <a:p>
            <a:r>
              <a:rPr lang="en-US" sz="1400" err="1">
                <a:cs typeface="Arial"/>
              </a:rPr>
              <a:t>Potilasvahinkovakuutusmaksut</a:t>
            </a:r>
            <a:r>
              <a:rPr lang="en-US" sz="1400">
                <a:cs typeface="Arial"/>
              </a:rPr>
              <a:t> </a:t>
            </a:r>
            <a:r>
              <a:rPr lang="en-US" sz="1400" err="1">
                <a:cs typeface="Arial"/>
              </a:rPr>
              <a:t>alkuvuodesta</a:t>
            </a:r>
            <a:r>
              <a:rPr lang="en-US" sz="1400">
                <a:cs typeface="Arial"/>
              </a:rPr>
              <a:t> &gt; </a:t>
            </a:r>
            <a:r>
              <a:rPr lang="en-US" sz="1400" err="1">
                <a:cs typeface="Arial"/>
              </a:rPr>
              <a:t>näyttäytyy</a:t>
            </a:r>
            <a:r>
              <a:rPr lang="en-US" sz="1400">
                <a:cs typeface="Arial"/>
              </a:rPr>
              <a:t> </a:t>
            </a:r>
            <a:r>
              <a:rPr lang="en-US" sz="1400" err="1">
                <a:cs typeface="Arial"/>
              </a:rPr>
              <a:t>erona</a:t>
            </a:r>
            <a:r>
              <a:rPr lang="en-US" sz="1400">
                <a:cs typeface="Arial"/>
              </a:rPr>
              <a:t> </a:t>
            </a:r>
            <a:r>
              <a:rPr lang="en-US" sz="1400" err="1">
                <a:cs typeface="Arial"/>
              </a:rPr>
              <a:t>ennusteessa</a:t>
            </a:r>
            <a:r>
              <a:rPr lang="en-US" sz="1400">
                <a:cs typeface="Arial"/>
              </a:rPr>
              <a:t> ja </a:t>
            </a:r>
            <a:r>
              <a:rPr lang="en-US" sz="1400" err="1">
                <a:cs typeface="Arial"/>
              </a:rPr>
              <a:t>talousarviossa</a:t>
            </a:r>
            <a:endParaRPr lang="en-US" sz="1400">
              <a:cs typeface="Arial"/>
            </a:endParaRPr>
          </a:p>
          <a:p>
            <a:endParaRPr lang="en-US" sz="1400">
              <a:cs typeface="Arial"/>
            </a:endParaRPr>
          </a:p>
          <a:p>
            <a:r>
              <a:rPr lang="en-US" sz="1400" b="1" err="1">
                <a:cs typeface="Arial"/>
              </a:rPr>
              <a:t>Aineet</a:t>
            </a:r>
            <a:r>
              <a:rPr lang="en-US" sz="1400" b="1">
                <a:cs typeface="Arial"/>
              </a:rPr>
              <a:t>, </a:t>
            </a:r>
            <a:r>
              <a:rPr lang="en-US" sz="1400" b="1" err="1">
                <a:cs typeface="Arial"/>
              </a:rPr>
              <a:t>tarvikkeet</a:t>
            </a:r>
            <a:r>
              <a:rPr lang="en-US" sz="1400" b="1">
                <a:cs typeface="Arial"/>
              </a:rPr>
              <a:t> ja </a:t>
            </a:r>
            <a:r>
              <a:rPr lang="en-US" sz="1400" b="1" err="1">
                <a:cs typeface="Arial"/>
              </a:rPr>
              <a:t>tavarat</a:t>
            </a:r>
            <a:r>
              <a:rPr lang="en-US" sz="1400" b="1">
                <a:cs typeface="Arial"/>
              </a:rPr>
              <a:t>:</a:t>
            </a:r>
          </a:p>
          <a:p>
            <a:r>
              <a:rPr lang="en-US" sz="1400" err="1">
                <a:cs typeface="Arial"/>
              </a:rPr>
              <a:t>Lääkkeiden</a:t>
            </a:r>
            <a:r>
              <a:rPr lang="en-US" sz="1400">
                <a:cs typeface="Arial"/>
              </a:rPr>
              <a:t> </a:t>
            </a:r>
            <a:r>
              <a:rPr lang="en-US" sz="1400" err="1">
                <a:cs typeface="Arial"/>
              </a:rPr>
              <a:t>hinnat</a:t>
            </a:r>
            <a:r>
              <a:rPr lang="en-US" sz="1400">
                <a:cs typeface="Arial"/>
              </a:rPr>
              <a:t> </a:t>
            </a:r>
            <a:r>
              <a:rPr lang="en-US" sz="1400" err="1">
                <a:cs typeface="Arial"/>
              </a:rPr>
              <a:t>nousseet</a:t>
            </a:r>
          </a:p>
        </p:txBody>
      </p:sp>
    </p:spTree>
    <p:extLst>
      <p:ext uri="{BB962C8B-B14F-4D97-AF65-F5344CB8AC3E}">
        <p14:creationId xmlns:p14="http://schemas.microsoft.com/office/powerpoint/2010/main" val="1763882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44D381-EAB2-48A9-9A19-0A6735179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109" y="258651"/>
            <a:ext cx="10159588" cy="776215"/>
          </a:xfrm>
        </p:spPr>
        <p:txBody>
          <a:bodyPr/>
          <a:lstStyle/>
          <a:p>
            <a:r>
              <a:rPr lang="fi-FI">
                <a:ea typeface="+mj-lt"/>
                <a:cs typeface="+mj-lt"/>
              </a:rPr>
              <a:t>Akuuttihoidon ja pelastuksen palvelut</a:t>
            </a:r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308A110-8FCB-E760-E2D6-B80B298CF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323" y="1107830"/>
            <a:ext cx="7754457" cy="4371531"/>
          </a:xfr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081B05D-5289-49B7-9612-9B027FE05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12.6.2023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7A8BE7-E9E4-47CE-A436-169917E43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Kainuun hyvinvointialue 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D06C187-54E7-43DA-B524-EAE70AE86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455" y="1107829"/>
            <a:ext cx="2741241" cy="428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49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inuun hyvinvointialue PP-pohja" id="{27D20629-15E1-47A6-B736-73D54627FE51}" vid="{62829828-F29B-4D44-950F-AC579BBB9F5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BE635C31DCE604F8C574DCA6A5738D8" ma:contentTypeVersion="11" ma:contentTypeDescription="Luo uusi asiakirja." ma:contentTypeScope="" ma:versionID="618cf687a84ecb0cd1620ae5d6714d89">
  <xsd:schema xmlns:xsd="http://www.w3.org/2001/XMLSchema" xmlns:xs="http://www.w3.org/2001/XMLSchema" xmlns:p="http://schemas.microsoft.com/office/2006/metadata/properties" xmlns:ns2="e8288b3d-3a1a-4a82-b7b7-3466cef27ea3" xmlns:ns3="2b508efc-d60d-421b-ab9d-4939a5baaf5f" targetNamespace="http://schemas.microsoft.com/office/2006/metadata/properties" ma:root="true" ma:fieldsID="f1330eacefe36c6b5a782bfc4be8547e" ns2:_="" ns3:_="">
    <xsd:import namespace="e8288b3d-3a1a-4a82-b7b7-3466cef27ea3"/>
    <xsd:import namespace="2b508efc-d60d-421b-ab9d-4939a5baaf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Kommentti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88b3d-3a1a-4a82-b7b7-3466cef27e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Kommentti" ma:index="12" nillable="true" ma:displayName="Kommentti" ma:format="Dropdown" ma:internalName="Kommentti">
      <xsd:simpleType>
        <xsd:restriction base="dms:Text">
          <xsd:maxLength value="255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Kuvien tunnisteet" ma:readOnly="false" ma:fieldId="{5cf76f15-5ced-4ddc-b409-7134ff3c332f}" ma:taxonomyMulti="true" ma:sspId="64b60abb-ae65-4666-86fa-ffebd4072f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508efc-d60d-421b-ab9d-4939a5baaf5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91fd8d30-20f5-44d0-ab4c-9d747c8108fe}" ma:internalName="TaxCatchAll" ma:showField="CatchAllData" ma:web="2b508efc-d60d-421b-ab9d-4939a5baaf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288b3d-3a1a-4a82-b7b7-3466cef27ea3">
      <Terms xmlns="http://schemas.microsoft.com/office/infopath/2007/PartnerControls"/>
    </lcf76f155ced4ddcb4097134ff3c332f>
    <TaxCatchAll xmlns="2b508efc-d60d-421b-ab9d-4939a5baaf5f" xsi:nil="true"/>
    <Kommentti xmlns="e8288b3d-3a1a-4a82-b7b7-3466cef27ea3" xsi:nil="true"/>
    <SharedWithUsers xmlns="2b508efc-d60d-421b-ab9d-4939a5baaf5f">
      <UserInfo>
        <DisplayName>Immonen Eija</DisplayName>
        <AccountId>16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98DC0B5-F913-4004-BE30-7CB3C87367A2}">
  <ds:schemaRefs>
    <ds:schemaRef ds:uri="2b508efc-d60d-421b-ab9d-4939a5baaf5f"/>
    <ds:schemaRef ds:uri="e8288b3d-3a1a-4a82-b7b7-3466cef27ea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8977C29-3FBA-48D0-9560-30D57F88B1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3B094B-AB41-498A-9415-EC06EC239B76}">
  <ds:schemaRefs>
    <ds:schemaRef ds:uri="e8288b3d-3a1a-4a82-b7b7-3466cef27ea3"/>
    <ds:schemaRef ds:uri="http://purl.org/dc/elements/1.1/"/>
    <ds:schemaRef ds:uri="http://purl.org/dc/terms/"/>
    <ds:schemaRef ds:uri="2b508efc-d60d-421b-ab9d-4939a5baaf5f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Kainuun hyvinvointialue PP-pohja</Template>
  <TotalTime>3</TotalTime>
  <Words>587</Words>
  <Application>Microsoft Office PowerPoint</Application>
  <PresentationFormat>Laajakuva</PresentationFormat>
  <Paragraphs>97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Office-teema</vt:lpstr>
      <vt:lpstr>  Talouden seurantaraportti 1.1.-30.4.2023  </vt:lpstr>
      <vt:lpstr>Kainuun hyvinvointialue 1-4/2023</vt:lpstr>
      <vt:lpstr>Hyvinvointialueen hallinto</vt:lpstr>
      <vt:lpstr>Järjestämisen tuki</vt:lpstr>
      <vt:lpstr>Tuotannon hallinto- ja tukipalvelut</vt:lpstr>
      <vt:lpstr>Sosiaali- ja perhepalvelut</vt:lpstr>
      <vt:lpstr>Ikäihmisten palvelut</vt:lpstr>
      <vt:lpstr>Terveyden ja sairaanhoidon palvelut</vt:lpstr>
      <vt:lpstr>Akuuttihoidon ja pelastuksen palvelut</vt:lpstr>
      <vt:lpstr>HTV2 toteuma 1-4/2023</vt:lpstr>
      <vt:lpstr>Yliopistosairaala ostot Sote  1-4/2022 ja Kainuun hyvinvointialue 1-4/2023</vt:lpstr>
    </vt:vector>
  </TitlesOfParts>
  <Company>Kainuun sosiaali- ja terveydenhuollon kuntayhtymä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Kainuun hyvinvointialueen ppt-pohja</dc:title>
  <dc:creator>Hyvönen Jani J</dc:creator>
  <cp:lastModifiedBy>Pussinen Miia</cp:lastModifiedBy>
  <cp:revision>3</cp:revision>
  <dcterms:created xsi:type="dcterms:W3CDTF">2021-11-02T08:16:43Z</dcterms:created>
  <dcterms:modified xsi:type="dcterms:W3CDTF">2023-06-08T06:00:51Z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0x010100ABE635C31DCE604F8C574DCA6A5738D8</vt:lpwstr>
  </property>
  <property fmtid="{D5CDD505-2E9C-101B-9397-08002B2CF9AE}" pid="3" name="MediaServiceImageTags">
    <vt:lpwstr/>
  </property>
</Properties>
</file>